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4" r:id="rId9"/>
    <p:sldId id="263" r:id="rId10"/>
    <p:sldId id="268" r:id="rId11"/>
    <p:sldId id="266" r:id="rId12"/>
    <p:sldId id="271" r:id="rId13"/>
    <p:sldId id="270" r:id="rId14"/>
    <p:sldId id="269" r:id="rId15"/>
    <p:sldId id="275" r:id="rId16"/>
    <p:sldId id="267" r:id="rId17"/>
    <p:sldId id="272" r:id="rId18"/>
    <p:sldId id="273" r:id="rId19"/>
    <p:sldId id="276" r:id="rId20"/>
    <p:sldId id="274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84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ermyakov\&#1056;&#1072;&#1073;&#1086;&#1095;&#1080;&#1081;%20&#1089;&#1090;&#1086;&#1083;\&#1050;&#1085;&#1080;&#1075;&#1072;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6891581474690227E-2"/>
          <c:y val="8.8437591134445548E-2"/>
          <c:w val="0.86608660218845501"/>
          <c:h val="0.65854819606642923"/>
        </c:manualLayout>
      </c:layout>
      <c:lineChart>
        <c:grouping val="standard"/>
        <c:ser>
          <c:idx val="0"/>
          <c:order val="0"/>
          <c:tx>
            <c:strRef>
              <c:f>'Лист1 (3)'!$B$46</c:f>
              <c:strCache>
                <c:ptCount val="1"/>
                <c:pt idx="0">
                  <c:v>выручка (млн. руб.)</c:v>
                </c:pt>
              </c:strCache>
            </c:strRef>
          </c:tx>
          <c:dLbls>
            <c:dLbl>
              <c:idx val="0"/>
              <c:layout>
                <c:manualLayout>
                  <c:x val="2.0294266869610492E-3"/>
                  <c:y val="-4.6296296296297113E-2"/>
                </c:manualLayout>
              </c:layout>
              <c:showVal val="1"/>
            </c:dLbl>
            <c:dLbl>
              <c:idx val="1"/>
              <c:layout>
                <c:manualLayout>
                  <c:x val="7.4411452247805096E-17"/>
                  <c:y val="-3.2407407407409786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4.166666666666669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'Лист1 (3)'!$C$45:$E$45</c:f>
              <c:numCache>
                <c:formatCode>General</c:formatCode>
                <c:ptCount val="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</c:numCache>
            </c:numRef>
          </c:cat>
          <c:val>
            <c:numRef>
              <c:f>'Лист1 (3)'!$C$46:$E$46</c:f>
              <c:numCache>
                <c:formatCode>#,##0</c:formatCode>
                <c:ptCount val="3"/>
                <c:pt idx="0">
                  <c:v>2388.9202999999998</c:v>
                </c:pt>
                <c:pt idx="1">
                  <c:v>2334.4208497661853</c:v>
                </c:pt>
                <c:pt idx="2">
                  <c:v>2290.8326666473822</c:v>
                </c:pt>
              </c:numCache>
            </c:numRef>
          </c:val>
        </c:ser>
        <c:ser>
          <c:idx val="1"/>
          <c:order val="1"/>
          <c:tx>
            <c:strRef>
              <c:f>'Лист1 (3)'!$B$47</c:f>
              <c:strCache>
                <c:ptCount val="1"/>
                <c:pt idx="0">
                  <c:v>Себестоимость (млн. руб.)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4814814814819988E-2"/>
                </c:manualLayout>
              </c:layout>
              <c:showVal val="1"/>
            </c:dLbl>
            <c:dLbl>
              <c:idx val="1"/>
              <c:layout>
                <c:manualLayout>
                  <c:x val="7.4411452247805096E-17"/>
                  <c:y val="-5.5555555555555455E-2"/>
                </c:manualLayout>
              </c:layout>
              <c:showVal val="1"/>
            </c:dLbl>
            <c:dLbl>
              <c:idx val="2"/>
              <c:layout>
                <c:manualLayout>
                  <c:x val="-1.0147133434804665E-2"/>
                  <c:y val="-4.629629629629711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'Лист1 (3)'!$C$45:$E$45</c:f>
              <c:numCache>
                <c:formatCode>General</c:formatCode>
                <c:ptCount val="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</c:numCache>
            </c:numRef>
          </c:cat>
          <c:val>
            <c:numRef>
              <c:f>'Лист1 (3)'!$C$47:$E$47</c:f>
              <c:numCache>
                <c:formatCode>0</c:formatCode>
                <c:ptCount val="3"/>
                <c:pt idx="0">
                  <c:v>2114.0590000000002</c:v>
                </c:pt>
                <c:pt idx="1">
                  <c:v>2160.1759999999999</c:v>
                </c:pt>
                <c:pt idx="2">
                  <c:v>2149.5923488236817</c:v>
                </c:pt>
              </c:numCache>
            </c:numRef>
          </c:val>
        </c:ser>
        <c:marker val="1"/>
        <c:axId val="59612544"/>
        <c:axId val="60195968"/>
      </c:lineChart>
      <c:catAx>
        <c:axId val="59612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0195968"/>
        <c:crosses val="autoZero"/>
        <c:auto val="1"/>
        <c:lblAlgn val="ctr"/>
        <c:lblOffset val="100"/>
      </c:catAx>
      <c:valAx>
        <c:axId val="6019596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9612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898583447241387E-2"/>
          <c:y val="0.9023939195100612"/>
          <c:w val="0.93026641958075618"/>
          <c:h val="8.8730679498398246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35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Стаж работы сотрудников </a:t>
            </a:r>
            <a:r>
              <a:rPr lang="ru-RU" sz="135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АО "ОМГ</a:t>
            </a:r>
            <a:r>
              <a:rPr lang="ru-RU" sz="135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" в нефтегазовой отрасли</a:t>
            </a:r>
          </a:p>
        </c:rich>
      </c:tx>
      <c:layout/>
    </c:title>
    <c:view3D>
      <c:rotX val="20"/>
      <c:rotY val="210"/>
      <c:perspective val="10"/>
    </c:view3D>
    <c:plotArea>
      <c:layout>
        <c:manualLayout>
          <c:layoutTarget val="inner"/>
          <c:xMode val="edge"/>
          <c:yMode val="edge"/>
          <c:x val="0.27913758460806243"/>
          <c:y val="0.32388677635729335"/>
          <c:w val="0.62703904623052176"/>
          <c:h val="0.5592315343786386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Лист1!$A$1:$A$4</c:f>
              <c:strCache>
                <c:ptCount val="4"/>
                <c:pt idx="0">
                  <c:v>до 5 лет</c:v>
                </c:pt>
                <c:pt idx="1">
                  <c:v>5-10 лет</c:v>
                </c:pt>
                <c:pt idx="2">
                  <c:v>10-15 лет</c:v>
                </c:pt>
                <c:pt idx="3">
                  <c:v>15-20 лет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0.22</c:v>
                </c:pt>
                <c:pt idx="1">
                  <c:v>0.30000000000000032</c:v>
                </c:pt>
                <c:pt idx="2">
                  <c:v>0.26</c:v>
                </c:pt>
                <c:pt idx="3">
                  <c:v>0.12000000000000002</c:v>
                </c:pt>
              </c:numCache>
            </c:numRef>
          </c:val>
        </c:ser>
      </c:pie3DChart>
    </c:plotArea>
    <c:legend>
      <c:legendPos val="l"/>
      <c:layout/>
      <c:spPr>
        <a:ln>
          <a:solidFill>
            <a:schemeClr val="accent1"/>
          </a:solidFill>
        </a:ln>
      </c:spPr>
      <c:txPr>
        <a:bodyPr/>
        <a:lstStyle/>
        <a:p>
          <a:pPr>
            <a:defRPr sz="1100" b="1"/>
          </a:pPr>
          <a:endParaRPr lang="ru-RU"/>
        </a:p>
      </c:txPr>
    </c:legend>
    <c:plotVisOnly val="1"/>
  </c:chart>
  <c:spPr>
    <a:solidFill>
      <a:sysClr val="window" lastClr="FFFFFF">
        <a:alpha val="39000"/>
      </a:sysClr>
    </a:solidFill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267F2-EAC1-4A83-80EB-88FA4D06650D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24C0F-42E6-4263-9487-824834B3F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4C0F-42E6-4263-9487-824834B3F0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6FD-82A6-493E-B635-82AD8670B8B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D8A7-1E16-4900-852E-5DA242B5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6FD-82A6-493E-B635-82AD8670B8B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D8A7-1E16-4900-852E-5DA242B5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6FD-82A6-493E-B635-82AD8670B8B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D8A7-1E16-4900-852E-5DA242B5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6FD-82A6-493E-B635-82AD8670B8B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D8A7-1E16-4900-852E-5DA242B5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6FD-82A6-493E-B635-82AD8670B8B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D8A7-1E16-4900-852E-5DA242B5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6FD-82A6-493E-B635-82AD8670B8B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D8A7-1E16-4900-852E-5DA242B5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6FD-82A6-493E-B635-82AD8670B8B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D8A7-1E16-4900-852E-5DA242B5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6FD-82A6-493E-B635-82AD8670B8B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D8A7-1E16-4900-852E-5DA242B5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6FD-82A6-493E-B635-82AD8670B8B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D8A7-1E16-4900-852E-5DA242B5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6FD-82A6-493E-B635-82AD8670B8B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D8A7-1E16-4900-852E-5DA242B5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6FD-82A6-493E-B635-82AD8670B8B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D8A7-1E16-4900-852E-5DA242B5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86FD-82A6-493E-B635-82AD8670B8B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7D8A7-1E16-4900-852E-5DA242B5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85720" y="285728"/>
            <a:ext cx="8572560" cy="6286544"/>
            <a:chOff x="309530" y="-500063"/>
            <a:chExt cx="9286940" cy="6286502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3">
              <a:lum bright="10000"/>
            </a:blip>
            <a:srcRect/>
            <a:stretch>
              <a:fillRect/>
            </a:stretch>
          </p:blipFill>
          <p:spPr bwMode="auto">
            <a:xfrm>
              <a:off x="309530" y="-500063"/>
              <a:ext cx="9286940" cy="628650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13">
              <a:hlinkClick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3946915" y="2571750"/>
              <a:ext cx="1670384" cy="1214438"/>
            </a:xfrm>
            <a:prstGeom prst="actionButtonBlank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5">
              <a:lum bright="10000"/>
            </a:blip>
            <a:srcRect/>
            <a:stretch>
              <a:fillRect/>
            </a:stretch>
          </p:blipFill>
          <p:spPr bwMode="auto">
            <a:xfrm>
              <a:off x="2089527" y="3786188"/>
              <a:ext cx="2805112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6">
              <a:lum bright="10000"/>
            </a:blip>
            <a:srcRect/>
            <a:stretch>
              <a:fillRect/>
            </a:stretch>
          </p:blipFill>
          <p:spPr bwMode="auto">
            <a:xfrm>
              <a:off x="4953000" y="3786188"/>
              <a:ext cx="27384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7">
              <a:lum bright="10000"/>
            </a:blip>
            <a:srcRect/>
            <a:stretch>
              <a:fillRect/>
            </a:stretch>
          </p:blipFill>
          <p:spPr bwMode="auto">
            <a:xfrm>
              <a:off x="3792133" y="4214814"/>
              <a:ext cx="231140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/>
            <p:cNvPicPr>
              <a:picLocks noChangeAspect="1" noChangeArrowheads="1"/>
            </p:cNvPicPr>
            <p:nvPr/>
          </p:nvPicPr>
          <p:blipFill>
            <a:blip r:embed="rId8">
              <a:lum bright="10000"/>
            </a:blip>
            <a:srcRect/>
            <a:stretch>
              <a:fillRect/>
            </a:stretch>
          </p:blipFill>
          <p:spPr bwMode="auto">
            <a:xfrm>
              <a:off x="7197344" y="-285750"/>
              <a:ext cx="226695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1714481" y="714356"/>
            <a:ext cx="6000792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itchFamily="34" charset="0"/>
                <a:cs typeface="Tahoma" pitchFamily="34" charset="0"/>
              </a:rPr>
              <a:t>ТЕХНОЛОГИЯ– БУРЕНИЕ БОКОВЫХ СТВОЛОВ  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38125" y="2643188"/>
            <a:ext cx="4429125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marL="0" lvl="1" algn="just">
              <a:spcBef>
                <a:spcPct val="50000"/>
              </a:spcBef>
            </a:pPr>
            <a:endParaRPr lang="ru-RU" sz="1200" b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5720" y="4214818"/>
            <a:ext cx="4357687" cy="928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marL="0" lvl="1" algn="just"/>
            <a:r>
              <a:rPr lang="ru-RU" sz="1400" dirty="0">
                <a:latin typeface="Tahoma" pitchFamily="34" charset="0"/>
                <a:cs typeface="Tahoma" pitchFamily="34" charset="0"/>
              </a:rPr>
              <a:t>оказывающая услуги по реконструкции скважин методом бурения боковых стволов третей группы сложности с горизонтальным окончанием до 300 м.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85720" y="1142984"/>
            <a:ext cx="8215313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marL="0" lvl="1" algn="ctr">
              <a:spcBef>
                <a:spcPct val="50000"/>
              </a:spcBef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Бурение боковых стволов – одна из наиболее востребованных услуг в РК. </a:t>
            </a:r>
          </a:p>
          <a:p>
            <a:pPr marL="0" lvl="1" algn="ctr">
              <a:spcBef>
                <a:spcPct val="50000"/>
              </a:spcBef>
            </a:pP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marL="0" lvl="1" algn="ctr">
              <a:spcBef>
                <a:spcPct val="50000"/>
              </a:spcBef>
            </a:pP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85720" y="1571612"/>
            <a:ext cx="4500594" cy="200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marL="342900" lvl="1" indent="-342900" algn="ctr"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Данная технология </a:t>
            </a:r>
          </a:p>
          <a:p>
            <a:pPr marL="342900" lvl="1" indent="-342900" algn="just">
              <a:spcBef>
                <a:spcPct val="50000"/>
              </a:spcBef>
              <a:buFontTx/>
              <a:buAutoNum type="arabicParenR"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позволяет существенно повысить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нефтеотдачу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скважин не уплотняя при этом сетку разработки месторождения. </a:t>
            </a:r>
          </a:p>
          <a:p>
            <a:pPr marL="342900" lvl="1" indent="-342900" algn="just"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2) является наилучшим решением при восстановлении старых, обводненных и аварийных скважин.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85720" y="5286388"/>
            <a:ext cx="8143875" cy="142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Типовые скважины строятся по трех ступенчатой технологии: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вырезка окна для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зарезки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бокового ствола,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участок набора зенитного угла,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участок стабилизации со вскрытием продуктивного горизонта с последующей</a:t>
            </a:r>
            <a:r>
              <a:rPr lang="ru-RU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обсадкой пробуренного интервала трубами.</a:t>
            </a: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>
            <a:lum bright="-8000"/>
          </a:blip>
          <a:srcRect/>
          <a:stretch>
            <a:fillRect/>
          </a:stretch>
        </p:blipFill>
        <p:spPr bwMode="auto">
          <a:xfrm>
            <a:off x="4643438" y="1571612"/>
            <a:ext cx="4088694" cy="35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85720" y="3429000"/>
            <a:ext cx="4214813" cy="571500"/>
          </a:xfrm>
          <a:prstGeom prst="rect">
            <a:avLst/>
          </a:prstGeom>
          <a:solidFill>
            <a:srgbClr val="10398C"/>
          </a:solidFill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marL="0" lvl="1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АО «ОМГ»  -</a:t>
            </a:r>
          </a:p>
          <a:p>
            <a:pPr marL="0" lvl="1"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единственная компания в РК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2285985" y="714356"/>
            <a:ext cx="464347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itchFamily="34" charset="0"/>
                <a:cs typeface="Tahoma" pitchFamily="34" charset="0"/>
              </a:rPr>
              <a:t>БОКОВЫЕ СТВОЛЫ - ОПЫТ БУРЕНИЯ</a:t>
            </a: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238125" y="1143000"/>
            <a:ext cx="869159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sz="1700" i="1" dirty="0">
                <a:latin typeface="Tahoma" pitchFamily="34" charset="0"/>
                <a:cs typeface="Tahoma" pitchFamily="34" charset="0"/>
              </a:rPr>
              <a:t>С 2008 г. «ОМГ» пробурено </a:t>
            </a:r>
            <a:r>
              <a:rPr lang="ru-RU" sz="1700" i="1" dirty="0" smtClean="0">
                <a:latin typeface="Tahoma" pitchFamily="34" charset="0"/>
                <a:cs typeface="Tahoma" pitchFamily="34" charset="0"/>
              </a:rPr>
              <a:t>39 </a:t>
            </a:r>
            <a:r>
              <a:rPr lang="ru-RU" sz="1700" i="1" dirty="0">
                <a:latin typeface="Tahoma" pitchFamily="34" charset="0"/>
                <a:cs typeface="Tahoma" pitchFamily="34" charset="0"/>
              </a:rPr>
              <a:t>боковой ствол различной траектории.</a:t>
            </a:r>
          </a:p>
        </p:txBody>
      </p:sp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4429124" y="2143116"/>
            <a:ext cx="3976716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 Глубина скважин 1400-1520 м.</a:t>
            </a:r>
          </a:p>
          <a:p>
            <a:pPr algn="just">
              <a:spcAft>
                <a:spcPts val="900"/>
              </a:spcAft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 Интервал вырезки «окна» 900-1000 м.</a:t>
            </a:r>
          </a:p>
          <a:p>
            <a:pPr algn="just">
              <a:spcAft>
                <a:spcPts val="900"/>
              </a:spcAft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 Зенитный угол - от 10º до 40º.</a:t>
            </a:r>
          </a:p>
          <a:p>
            <a:pPr algn="just">
              <a:spcAft>
                <a:spcPts val="900"/>
              </a:spcAft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 Отход от вертикали - от 70 до 370 м. при интенсивности искривления 1-4º/10 м. 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14282" y="2428868"/>
            <a:ext cx="40243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Месторождение </a:t>
            </a:r>
            <a:r>
              <a:rPr lang="ru-RU" sz="1600" dirty="0" err="1">
                <a:latin typeface="Tahoma" pitchFamily="34" charset="0"/>
                <a:cs typeface="Tahoma" pitchFamily="34" charset="0"/>
              </a:rPr>
              <a:t>Кумколь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                                        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(АО «Тургай Петролеум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238092" y="4429132"/>
            <a:ext cx="4071938" cy="88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Месторождение </a:t>
            </a:r>
            <a:r>
              <a:rPr lang="ru-RU" sz="1600" dirty="0" err="1">
                <a:latin typeface="Tahoma" pitchFamily="34" charset="0"/>
                <a:cs typeface="Tahoma" pitchFamily="34" charset="0"/>
              </a:rPr>
              <a:t>Каракудук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                               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(ТОО «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Каракудук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Мунай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»)</a:t>
            </a:r>
          </a:p>
          <a:p>
            <a:pPr algn="ctr">
              <a:spcAft>
                <a:spcPts val="900"/>
              </a:spcAft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в т.ч.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 горизонтальным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окончанием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4"/>
          <p:cNvSpPr>
            <a:spLocks noChangeArrowheads="1"/>
          </p:cNvSpPr>
          <p:nvPr/>
        </p:nvSpPr>
        <p:spPr bwMode="auto">
          <a:xfrm>
            <a:off x="4333875" y="4143380"/>
            <a:ext cx="4310091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 Глубина скважин 2900-3200 м.</a:t>
            </a:r>
          </a:p>
          <a:p>
            <a:pPr algn="just">
              <a:spcAft>
                <a:spcPts val="9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 Интервал вырезки «окна» 2200 - 2335 м. </a:t>
            </a:r>
          </a:p>
          <a:p>
            <a:pPr algn="just">
              <a:spcAft>
                <a:spcPts val="9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 Зенитный угол -  87-90º. </a:t>
            </a:r>
          </a:p>
          <a:p>
            <a:pPr algn="just">
              <a:spcAft>
                <a:spcPts val="9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 Длина горизонтального участка от 60 до 500 м, интенсивность искривления 1,5-3,45º/10 м.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Стрелка вправо 16"/>
          <p:cNvSpPr>
            <a:spLocks noChangeArrowheads="1"/>
          </p:cNvSpPr>
          <p:nvPr/>
        </p:nvSpPr>
        <p:spPr bwMode="auto">
          <a:xfrm>
            <a:off x="3786182" y="2428868"/>
            <a:ext cx="500063" cy="611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5875" algn="ctr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Стрелка вправо 17"/>
          <p:cNvSpPr>
            <a:spLocks noChangeArrowheads="1"/>
          </p:cNvSpPr>
          <p:nvPr/>
        </p:nvSpPr>
        <p:spPr bwMode="auto">
          <a:xfrm>
            <a:off x="3714744" y="4572008"/>
            <a:ext cx="500063" cy="611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5875" algn="ctr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238125" y="1714500"/>
            <a:ext cx="847727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>
                <a:latin typeface="Tahoma" pitchFamily="34" charset="0"/>
                <a:cs typeface="Tahoma" pitchFamily="34" charset="0"/>
              </a:rPr>
              <a:t>Для вырезки «окна» в эксплуатационной колонне используется оборудование ООО «ИНКОС» и ООО «БИТТЕХНИКА», включающее клин-отклонитель с опорой на забой и комплект фрезеров. Установка клина и вырезка «окна» производится за один рейс. </a:t>
            </a:r>
          </a:p>
          <a:p>
            <a:pPr algn="just"/>
            <a:endParaRPr lang="ru-RU" sz="160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600">
                <a:latin typeface="Tahoma" pitchFamily="34" charset="0"/>
                <a:cs typeface="Tahoma" pitchFamily="34" charset="0"/>
              </a:rPr>
              <a:t>Для ориентирования клина по азимуту используется гироскопический инклинометр малого диаметра и инженерное сопровождение компании </a:t>
            </a:r>
            <a:r>
              <a:rPr lang="en-US" sz="1600">
                <a:latin typeface="Tahoma" pitchFamily="34" charset="0"/>
                <a:cs typeface="Tahoma" pitchFamily="34" charset="0"/>
              </a:rPr>
              <a:t>Gyrodata</a:t>
            </a:r>
            <a:r>
              <a:rPr lang="ru-RU" sz="1600"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/>
            <a:endParaRPr lang="ru-RU" sz="160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600">
                <a:latin typeface="Tahoma" pitchFamily="34" charset="0"/>
                <a:cs typeface="Tahoma" pitchFamily="34" charset="0"/>
              </a:rPr>
              <a:t>Специалисты компании «ОМГ» имеют большой опыт работы с самыми различными типами технологической оснастки для подвески и крепления «хвостовиков». По желанию Заказчика низ «хвостовика» может быть представлен фильтром. Основными партнёрами нашей Компании в области поставки оборудования для подвески хвостовиков  являются Российские компании СП ЗАО «УДОЛ» и ОАО «Тяжпрессмаш».</a:t>
            </a:r>
          </a:p>
          <a:p>
            <a:pPr algn="just"/>
            <a:endParaRPr lang="ru-RU" sz="160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600">
                <a:latin typeface="Tahoma" pitchFamily="34" charset="0"/>
                <a:cs typeface="Tahoma" pitchFamily="34" charset="0"/>
              </a:rPr>
              <a:t>Нашими партнёрами в области сопровождения буровых растворов являются ООО «НИЦ «Энергоресурс», ООО «ПСК «Буртехнологии», компания «Халлибуртон Интернэшнл, Инк.».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643042" y="714356"/>
            <a:ext cx="5857916" cy="40011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БОКОВЫЕ СТВОЛЫ – ТЕХНОЛОГИЯ БУРЕНИЯ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06396" y="2854306"/>
            <a:ext cx="783433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Наша Компания предлагает к использованию современные винтовые забойные двигатели (ВЗД) российского производства, а также  современные забойные </a:t>
            </a:r>
            <a:r>
              <a:rPr lang="ru-RU" sz="16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инклинометрические</a:t>
            </a:r>
            <a:r>
              <a:rPr lang="ru-RU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системы с гидравлическим каналом связи производства компании «</a:t>
            </a:r>
            <a:r>
              <a:rPr lang="en-US" sz="16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Geolink</a:t>
            </a:r>
            <a:r>
              <a:rPr lang="ru-RU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».</a:t>
            </a:r>
          </a:p>
          <a:p>
            <a:pPr algn="just" eaLnBrk="0" hangingPunct="0">
              <a:defRPr/>
            </a:pPr>
            <a:endParaRPr lang="ru-RU" sz="1600" dirty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algn="just" eaLnBrk="0" hangingPunct="0">
              <a:defRPr/>
            </a:pPr>
            <a:r>
              <a:rPr lang="ru-RU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Высококвалифицированные специалисты, обслуживающие данное оборудование, прошли обучение по управлению и обслуживанию забойной </a:t>
            </a:r>
            <a:r>
              <a:rPr lang="ru-RU" sz="16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инклинометрической</a:t>
            </a:r>
            <a:r>
              <a:rPr lang="ru-RU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системы, на  базе компании  «</a:t>
            </a:r>
            <a:r>
              <a:rPr lang="en-US" sz="16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Geolink</a:t>
            </a:r>
            <a:r>
              <a:rPr lang="ru-RU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» в Абердине, Шотландия. </a:t>
            </a:r>
          </a:p>
          <a:p>
            <a:pPr algn="just" eaLnBrk="0" hangingPunct="0">
              <a:defRPr/>
            </a:pPr>
            <a:endParaRPr lang="ru-RU" sz="1600" dirty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algn="just" eaLnBrk="0" hangingPunct="0">
              <a:defRPr/>
            </a:pPr>
            <a:r>
              <a:rPr lang="ru-RU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По желанию Заказчика в комплексе с </a:t>
            </a:r>
            <a:r>
              <a:rPr lang="ru-RU" sz="16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инклинометрической</a:t>
            </a:r>
            <a:r>
              <a:rPr lang="ru-RU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системой (</a:t>
            </a:r>
            <a:r>
              <a:rPr lang="en-US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MWD</a:t>
            </a:r>
            <a:r>
              <a:rPr lang="ru-RU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) в процессе проводки боковых стволов может быть предоставлена система записи каротажа в процессе бурения (</a:t>
            </a:r>
            <a:r>
              <a:rPr lang="en-US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LWD</a:t>
            </a:r>
            <a:r>
              <a:rPr lang="ru-RU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).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34958" y="1816081"/>
            <a:ext cx="80954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sz="1600" i="1">
                <a:solidFill>
                  <a:srgbClr val="10398C"/>
                </a:solidFill>
                <a:latin typeface="Tahoma" pitchFamily="34" charset="0"/>
                <a:cs typeface="Tahoma" pitchFamily="34" charset="0"/>
              </a:rPr>
              <a:t>Высокая скорость бурения скважин достигается за счет применения современных забойных двигателей и инклинометрических систем с гидравлическим каналом связи.</a:t>
            </a:r>
          </a:p>
        </p:txBody>
      </p:sp>
      <p:sp>
        <p:nvSpPr>
          <p:cNvPr id="13" name="Прямоугольник 14"/>
          <p:cNvSpPr>
            <a:spLocks noChangeArrowheads="1"/>
          </p:cNvSpPr>
          <p:nvPr/>
        </p:nvSpPr>
        <p:spPr bwMode="auto">
          <a:xfrm>
            <a:off x="1643042" y="714356"/>
            <a:ext cx="5857916" cy="40011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БОКОВЫЕ СТВОЛЫ – ТЕХНОЛОГИЯ БУРЕНИЯ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714613" y="857242"/>
            <a:ext cx="3714775" cy="4286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СКВАЖИННАЯ ТЕЛЕМЕТРИЯ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423832" y="3382955"/>
            <a:ext cx="80772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Навигация бурения ствола скважины без дополнительных временных затрат, связанных со спуском инклинометрического оборудования;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Инклинометрия, термометрия, резистивиметрия и гамма-каротаж в процессе строительства скважины;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Определение продуктивных пластов в процессе бурения, насыщения этих пластов;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Литологическое расчленение разреза. 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4282" y="1928802"/>
            <a:ext cx="8572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/>
            <a:r>
              <a:rPr lang="ru-RU" sz="1600" i="1" dirty="0">
                <a:solidFill>
                  <a:srgbClr val="10398C"/>
                </a:solidFill>
                <a:latin typeface="Tahoma" pitchFamily="34" charset="0"/>
                <a:cs typeface="Tahoma" pitchFamily="34" charset="0"/>
              </a:rPr>
              <a:t>Главная задача, которую мы ставим перед собой, помогая партнерам в работе - это минимизация расходов при максимальном использовании ресурсов месторождения.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285728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-8000"/>
          </a:blip>
          <a:srcRect/>
          <a:stretch>
            <a:fillRect/>
          </a:stretch>
        </p:blipFill>
        <p:spPr bwMode="auto">
          <a:xfrm>
            <a:off x="3286116" y="4643446"/>
            <a:ext cx="4071966" cy="202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5720" y="1000108"/>
            <a:ext cx="5786478" cy="541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Особенности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системы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MWD :</a:t>
            </a:r>
          </a:p>
          <a:p>
            <a:pPr marL="457200" indent="-457200" algn="just">
              <a:buFont typeface="Arial" charset="0"/>
              <a:buChar char="•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В модуле ориентации используются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трехкоординатные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феррозондовые магнетометры и акселерометры типа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Q-Flex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со встроенным датчиком температуры для точного измерения азимута, наклона, температуры и показаний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отклонителя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;</a:t>
            </a:r>
          </a:p>
          <a:p>
            <a:pPr marL="457200" indent="-457200" algn="just">
              <a:buFont typeface="Arial" charset="0"/>
              <a:buChar char="•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Два перпендикулярно установленных твердотельных акселерометра, расположенные на считывающем инклинометре, обеспечивают непрерывный контроль ударной нагрузки и вибрации в скважине;</a:t>
            </a:r>
          </a:p>
          <a:p>
            <a:pPr marL="457200" indent="-457200" algn="just">
              <a:buFont typeface="Arial" charset="0"/>
              <a:buChar char="•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Телеметрия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гидроимпульсных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сигналов в реальном времени передает данные на поверхность, одновременно записывая все диагностические данные во флэш-память модуля спускаемого в скважину;</a:t>
            </a:r>
          </a:p>
          <a:p>
            <a:pPr marL="457200" indent="-457200" algn="just">
              <a:buFont typeface="Arial" charset="0"/>
              <a:buChar char="•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Система двусторонней связи между переносным компьютером оператора и сенсорным дисплеем на буровой вышке с задней подсветкой экрана;</a:t>
            </a:r>
          </a:p>
          <a:p>
            <a:pPr marL="457200" indent="-457200" algn="just">
              <a:buFont typeface="Arial" charset="0"/>
              <a:buChar char="•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Система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MWD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оснащена функцией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Sentinel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, с помощью которой можно вести регулярный контроль за состоянием осевой и боковой ударной нагрузки компоновки низа бурильной колонны спущенной в скважину;</a:t>
            </a:r>
          </a:p>
          <a:p>
            <a:pPr marL="457200" indent="-457200" algn="just">
              <a:buFont typeface="Arial" charset="0"/>
              <a:buChar char="•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Передатчики отрицательных импульсов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marL="457200" indent="-457200" algn="just"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работают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в самых сложных условиях.</a:t>
            </a:r>
          </a:p>
          <a:p>
            <a:pPr marL="457200" indent="-457200" algn="just">
              <a:buFont typeface="Arial" charset="0"/>
              <a:buChar char="•"/>
              <a:defRPr/>
            </a:pPr>
            <a:endParaRPr lang="ru-RU" sz="125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49"/>
          <a:stretch>
            <a:fillRect/>
          </a:stretch>
        </p:blipFill>
        <p:spPr bwMode="auto">
          <a:xfrm>
            <a:off x="6643702" y="1142984"/>
            <a:ext cx="2251322" cy="539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000232" y="714356"/>
            <a:ext cx="5072098" cy="4286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ИЗМЕРЕНИЯ В ПРОЦЕССЕ БУРЕНИЯ 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MWD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857752" y="1214422"/>
            <a:ext cx="3857652" cy="475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ru-RU" sz="1400" dirty="0">
                <a:latin typeface="Tahoma" pitchFamily="34" charset="0"/>
                <a:cs typeface="Tahoma" pitchFamily="34" charset="0"/>
              </a:rPr>
              <a:t>Современный узел электроники позволяет снимать показания с точностью по азимуту +/- 0,5</a:t>
            </a:r>
            <a:r>
              <a:rPr lang="ru-RU" sz="1400" dirty="0">
                <a:latin typeface="Tahoma" pitchFamily="34" charset="0"/>
                <a:cs typeface="Tahoma" pitchFamily="34" charset="0"/>
                <a:sym typeface="Symbol" pitchFamily="18" charset="2"/>
              </a:rPr>
              <a:t>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, по зенитному углу +/- 0,1</a:t>
            </a:r>
            <a:r>
              <a:rPr lang="ru-RU" sz="1400" dirty="0">
                <a:latin typeface="Tahoma" pitchFamily="34" charset="0"/>
                <a:cs typeface="Tahoma" pitchFamily="34" charset="0"/>
                <a:sym typeface="Symbol" pitchFamily="18" charset="2"/>
              </a:rPr>
              <a:t>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. Такой точности показания датчиков нет ни в одной используемой в настоящее время навигационной системы в мире.</a:t>
            </a:r>
          </a:p>
          <a:p>
            <a:pPr algn="just" eaLnBrk="0" hangingPunct="0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Полученные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данные, в ходе проведения работ при строительстве объектов на месторождении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Кумколь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в Республике Казахстан, свидетельствуют о высокой точности навигационных приборов. Свидетельством высокой точности навигационного оборудования является сравнение данных, полученных при бурении скважины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телесистемой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и при выполнении ГИС.</a:t>
            </a:r>
          </a:p>
          <a:p>
            <a:pPr algn="just" eaLnBrk="0" hangingPunct="0"/>
            <a:r>
              <a:rPr lang="ru-RU" sz="1400" dirty="0" smtClean="0">
                <a:latin typeface="Tahoma" pitchFamily="34" charset="0"/>
                <a:cs typeface="Tahoma" pitchFamily="34" charset="0"/>
              </a:rPr>
              <a:t>Благодаря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разработанному дизайну система идеальна для горизонтального и разветвленного бурения и бурения в малых диаметрах. Работа в скважинах малого радиуса (с набором кривизны или поворотом ~33°/10 м) становится возможной без специального оборудования.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7"/>
          <a:srcRect l="24010" t="13564" r="21654" b="7683"/>
          <a:stretch>
            <a:fillRect/>
          </a:stretch>
        </p:blipFill>
        <p:spPr bwMode="auto">
          <a:xfrm>
            <a:off x="214282" y="1142984"/>
            <a:ext cx="4476751" cy="525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357422" y="642918"/>
            <a:ext cx="5026392" cy="45641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dirty="0">
                <a:latin typeface="Tahoma" pitchFamily="34" charset="0"/>
                <a:cs typeface="Tahoma" pitchFamily="34" charset="0"/>
              </a:rPr>
              <a:t>ИЗМЕРЕНИЯ В ПРОЦЕССЕ БУРЕНИЯ (</a:t>
            </a:r>
            <a:r>
              <a:rPr lang="en-US" dirty="0">
                <a:latin typeface="Tahoma" pitchFamily="34" charset="0"/>
                <a:cs typeface="Tahoma" pitchFamily="34" charset="0"/>
              </a:rPr>
              <a:t>MWD</a:t>
            </a:r>
            <a:r>
              <a:rPr lang="ru-RU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Модуль гамма каротажа.png"/>
          <p:cNvPicPr>
            <a:picLocks noChangeAspect="1"/>
          </p:cNvPicPr>
          <p:nvPr/>
        </p:nvPicPr>
        <p:blipFill>
          <a:blip r:embed="rId7">
            <a:lum bright="-8000"/>
          </a:blip>
          <a:srcRect b="4984"/>
          <a:stretch>
            <a:fillRect/>
          </a:stretch>
        </p:blipFill>
        <p:spPr>
          <a:xfrm>
            <a:off x="285720" y="1357298"/>
            <a:ext cx="1952625" cy="435771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81000" y="1071563"/>
            <a:ext cx="214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Модуль гамма-каротажа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85720" y="5857892"/>
            <a:ext cx="4357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ahoma" pitchFamily="34" charset="0"/>
                <a:cs typeface="Tahoma" pitchFamily="34" charset="0"/>
              </a:rPr>
              <a:t>1-сборка приборов </a:t>
            </a:r>
            <a:r>
              <a:rPr lang="ru-RU" sz="1100" dirty="0" err="1">
                <a:latin typeface="Tahoma" pitchFamily="34" charset="0"/>
                <a:cs typeface="Tahoma" pitchFamily="34" charset="0"/>
              </a:rPr>
              <a:t>инклинометрии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 </a:t>
            </a:r>
            <a:endParaRPr lang="ru-RU" sz="11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1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и </a:t>
            </a:r>
            <a:r>
              <a:rPr lang="ru-RU" sz="1100" dirty="0" err="1">
                <a:latin typeface="Tahoma" pitchFamily="34" charset="0"/>
                <a:cs typeface="Tahoma" pitchFamily="34" charset="0"/>
              </a:rPr>
              <a:t>гамма-каротажа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  <a:p>
            <a:r>
              <a:rPr lang="ru-RU" sz="1100" dirty="0">
                <a:latin typeface="Tahoma" pitchFamily="34" charset="0"/>
                <a:cs typeface="Tahoma" pitchFamily="34" charset="0"/>
              </a:rPr>
              <a:t>2-наконечник</a:t>
            </a:r>
          </a:p>
          <a:p>
            <a:r>
              <a:rPr lang="ru-RU" sz="1100" dirty="0">
                <a:latin typeface="Tahoma" pitchFamily="34" charset="0"/>
                <a:cs typeface="Tahoma" pitchFamily="34" charset="0"/>
              </a:rPr>
              <a:t>3-соединитель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000232" y="1142984"/>
            <a:ext cx="688657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latin typeface="Tahoma" pitchFamily="34" charset="0"/>
                <a:cs typeface="Tahoma" pitchFamily="34" charset="0"/>
              </a:rPr>
              <a:t>Инструмент </a:t>
            </a:r>
            <a:r>
              <a:rPr lang="ru-RU" sz="1300" dirty="0" err="1">
                <a:latin typeface="Tahoma" pitchFamily="34" charset="0"/>
                <a:cs typeface="Tahoma" pitchFamily="34" charset="0"/>
              </a:rPr>
              <a:t>гамма-каротажа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300" dirty="0" err="1">
                <a:latin typeface="Tahoma" pitchFamily="34" charset="0"/>
                <a:cs typeface="Tahoma" pitchFamily="34" charset="0"/>
              </a:rPr>
              <a:t>Geolink</a:t>
            </a:r>
            <a:endParaRPr lang="ru-RU" sz="13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357422" y="1428736"/>
            <a:ext cx="6334155" cy="32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Использование каротажа в процессе бурения (LWD) при помощи присоединения дополнительных модулей к низу компоновки стандартных приборов для измерения </a:t>
            </a:r>
            <a:r>
              <a:rPr lang="ru-RU" sz="1300" dirty="0" err="1">
                <a:latin typeface="Tahoma" pitchFamily="34" charset="0"/>
                <a:cs typeface="Tahoma" pitchFamily="34" charset="0"/>
              </a:rPr>
              <a:t>инклинометрии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, позволяет:</a:t>
            </a:r>
          </a:p>
          <a:p>
            <a:pPr>
              <a:spcAft>
                <a:spcPts val="200"/>
              </a:spcAft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1.контролировать пространственное положение скважины относительно геологических объектов в процессе бурения с целью повышения эффективности бурящейся скважины;</a:t>
            </a:r>
          </a:p>
          <a:p>
            <a:pPr>
              <a:spcAft>
                <a:spcPts val="200"/>
              </a:spcAft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2. обосновано принимать решения по изменению траектории скважины в зависимости от изменяющихся геологических условий скважины прямо в процессе бурения;</a:t>
            </a:r>
          </a:p>
          <a:p>
            <a:pPr>
              <a:spcAft>
                <a:spcPts val="200"/>
              </a:spcAft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3. проводить каротаж в горизонтальных и сильно искривленных скважинах;</a:t>
            </a:r>
          </a:p>
          <a:p>
            <a:pPr>
              <a:spcAft>
                <a:spcPts val="200"/>
              </a:spcAft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4. отказаться от проведения дополнительных промежуточных каротажей на кабеле или на буровом инструменте </a:t>
            </a:r>
          </a:p>
          <a:p>
            <a:pPr>
              <a:spcAft>
                <a:spcPts val="200"/>
              </a:spcAft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 с целью оценки геологических условий по стволу скважины;</a:t>
            </a:r>
          </a:p>
          <a:p>
            <a:pPr>
              <a:spcAft>
                <a:spcPts val="200"/>
              </a:spcAft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5. оперативно получать данные для количественной оценки параметра пласта и коллекторных свойств.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2357422" y="4572008"/>
            <a:ext cx="6215064" cy="13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Для проведения каротажа в процессе бурения (LWD) наша компания использует новейшее оборудование и технологии фирм «</a:t>
            </a:r>
            <a:r>
              <a:rPr lang="ru-RU" sz="1300" dirty="0" err="1">
                <a:latin typeface="Tahoma" pitchFamily="34" charset="0"/>
                <a:cs typeface="Tahoma" pitchFamily="34" charset="0"/>
              </a:rPr>
              <a:t>Geolink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» следующих направлений ГИС: </a:t>
            </a:r>
          </a:p>
          <a:p>
            <a:pPr>
              <a:spcAft>
                <a:spcPts val="200"/>
              </a:spcAft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1.модуль гамма–каротажа (ГК) для всех диаметров </a:t>
            </a:r>
            <a:r>
              <a:rPr lang="ru-RU" sz="1300" dirty="0" err="1">
                <a:latin typeface="Tahoma" pitchFamily="34" charset="0"/>
                <a:cs typeface="Tahoma" pitchFamily="34" charset="0"/>
              </a:rPr>
              <a:t>телесистемы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;</a:t>
            </a:r>
          </a:p>
          <a:p>
            <a:pPr>
              <a:spcAft>
                <a:spcPts val="200"/>
              </a:spcAft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2.модуль каротажа сопротивления (ИК) для диаметра 120 и 170 мм — прибор ИК.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14546" y="642918"/>
            <a:ext cx="4857784" cy="4286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ИЗМЕРЕНИЯ В ПРОЦЕССЕ БУРЕНИЯ 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LWD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072198" y="5857892"/>
            <a:ext cx="3381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ahoma" pitchFamily="34" charset="0"/>
                <a:cs typeface="Tahoma" pitchFamily="34" charset="0"/>
              </a:rPr>
              <a:t>7-процессор и память</a:t>
            </a:r>
          </a:p>
          <a:p>
            <a:r>
              <a:rPr lang="ru-RU" sz="1100" dirty="0">
                <a:latin typeface="Tahoma" pitchFamily="34" charset="0"/>
                <a:cs typeface="Tahoma" pitchFamily="34" charset="0"/>
              </a:rPr>
              <a:t>8-батарейная сборка</a:t>
            </a:r>
          </a:p>
          <a:p>
            <a:r>
              <a:rPr lang="ru-RU" sz="1100" dirty="0">
                <a:latin typeface="Tahoma" pitchFamily="34" charset="0"/>
                <a:cs typeface="Tahoma" pitchFamily="34" charset="0"/>
              </a:rPr>
              <a:t>9-защитные уплотнительные кольца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786050" y="5857892"/>
            <a:ext cx="42386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ahoma" pitchFamily="34" charset="0"/>
                <a:cs typeface="Tahoma" pitchFamily="34" charset="0"/>
              </a:rPr>
              <a:t>4-корпус давления единой сборки </a:t>
            </a:r>
            <a:r>
              <a:rPr lang="ru-RU" sz="1100" dirty="0" err="1">
                <a:latin typeface="Tahoma" pitchFamily="34" charset="0"/>
                <a:cs typeface="Tahoma" pitchFamily="34" charset="0"/>
              </a:rPr>
              <a:t>гамма-узла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  <a:p>
            <a:r>
              <a:rPr lang="ru-RU" sz="1100" dirty="0">
                <a:latin typeface="Tahoma" pitchFamily="34" charset="0"/>
                <a:cs typeface="Tahoma" pitchFamily="34" charset="0"/>
              </a:rPr>
              <a:t>5-счетчик  гамма-излучений</a:t>
            </a:r>
          </a:p>
          <a:p>
            <a:r>
              <a:rPr lang="ru-RU" sz="1100" dirty="0">
                <a:latin typeface="Tahoma" pitchFamily="34" charset="0"/>
                <a:cs typeface="Tahoma" pitchFamily="34" charset="0"/>
              </a:rPr>
              <a:t>6-секция высокого напряжения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1052513" y="1357313"/>
            <a:ext cx="459105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Инструмент для измерения подлинной индукционной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резистивности</a:t>
            </a:r>
            <a:r>
              <a:rPr lang="ru-RU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—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TRIM</a:t>
            </a:r>
            <a:endParaRPr lang="ru-RU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Технология LWD оказывается особенно полезной, когда невозможно получить данные кабельным измерением. 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TRIM - это прибор LWD, который выполняет подлинный каротаж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индукционной проводимости (сопротивления) в процессе бурения.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Подсоединив его к нижней части инклинометра или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гамма-датчика</a:t>
            </a:r>
            <a:r>
              <a:rPr lang="ru-RU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Geolink</a:t>
            </a:r>
            <a:r>
              <a:rPr lang="ru-RU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можно получать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качественные измерения проводимости (сопротивления) настолько близко к долоту, насколько позволяют обычные компоновки низа бурильной колоны.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Основное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достоинство инструмента TRIM заключается в его способности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точно измерять проводимость породы за пределами зоны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проникновения фильтрата бурового раствора. 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57158" y="928670"/>
          <a:ext cx="541337" cy="5500687"/>
        </p:xfrm>
        <a:graphic>
          <a:graphicData uri="http://schemas.openxmlformats.org/presentationml/2006/ole">
            <p:oleObj spid="_x0000_s21506" name="Точечный рисунок" r:id="rId8" imgW="724001" imgH="10552381" progId="PBrush">
              <p:embed/>
            </p:oleObj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/>
          <a:srcRect l="2374" t="1309" r="2681" b="1810"/>
          <a:stretch>
            <a:fillRect/>
          </a:stretch>
        </p:blipFill>
        <p:spPr bwMode="auto">
          <a:xfrm>
            <a:off x="5857884" y="1000108"/>
            <a:ext cx="2814637" cy="5364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28728" y="714356"/>
            <a:ext cx="4429156" cy="4286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КАРОТАЖ В ПРОЦЕССЕ БУРЕНИЯ 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LWD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5" descr="сборка телесистемы Trim.png"/>
          <p:cNvPicPr>
            <a:picLocks noChangeAspect="1"/>
          </p:cNvPicPr>
          <p:nvPr/>
        </p:nvPicPr>
        <p:blipFill>
          <a:blip r:embed="rId7"/>
          <a:srcRect b="4762"/>
          <a:stretch>
            <a:fillRect/>
          </a:stretch>
        </p:blipFill>
        <p:spPr>
          <a:xfrm>
            <a:off x="357158" y="1000108"/>
            <a:ext cx="2330787" cy="5214956"/>
          </a:xfrm>
          <a:prstGeom prst="rect">
            <a:avLst/>
          </a:prstGeom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643174" y="928670"/>
            <a:ext cx="628654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Сборка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телесистеммы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с модулем сканирования проводимости TRIM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786050" y="1285860"/>
            <a:ext cx="31067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1-переводник передатчика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                                                       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2-стандартный передатчик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3-преобразователь питания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4-сборка источника питания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5-считывающий инклинометр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6-сбореа электропитания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гамма-узла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7-секция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гамма-электроники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 раздельной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сборки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786050" y="2786058"/>
            <a:ext cx="608332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Спецификация: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Размеры диаметра переводника TRIM: от 121 мм.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Условная точка замера: 65 см от низа соединения с турбиной /двигателем.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Действующие температуры: От -25 до +150 °С.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Срок работы батарей: минимум 250 часов непрерывного сканирования.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Напряжение: номинальное +14 В (от +9 В до +18 В)В — 4 DD батарейки.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Потребляемая мощность: 1,4 Вт.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Максимальное давление: до 1020 атм.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Поток бурового раствора: максимум 10 л/сек.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Рабочая частота: 20000 Гц.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Диапазон измерения: от 0,1 до 2000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Омм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Точность: не хуже 1 % по всему диапазону.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Сетка разрешения: 0,1 мСм/м.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Вертикальное разрешение: 30 – 60 мм (в зависимости от раствора и типа породы).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Глубина исследования: до 2895 мм радиально, 1448 мм при 10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Омм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, 1066 мм при 1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Омм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Частота записи в память: одна точка в 8 – 200 секунд (по настройке).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Максимальная емкость памяти: 174080 записей точек (только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резистивность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), 149208 записей точек 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 (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резистивность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 и диагностика).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714612" y="428604"/>
            <a:ext cx="4643470" cy="50006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dirty="0">
                <a:latin typeface="Tahoma" pitchFamily="34" charset="0"/>
                <a:cs typeface="Tahoma" pitchFamily="34" charset="0"/>
              </a:rPr>
              <a:t>КАРОТАЖ В ПРОЦЕССЕ БУРЕНИЯ (</a:t>
            </a:r>
            <a:r>
              <a:rPr lang="en-US" dirty="0">
                <a:latin typeface="Tahoma" pitchFamily="34" charset="0"/>
                <a:cs typeface="Tahoma" pitchFamily="34" charset="0"/>
              </a:rPr>
              <a:t>LWD</a:t>
            </a:r>
            <a:r>
              <a:rPr lang="ru-RU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135729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8-телескопическое соединение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9-телескопическое соединение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10-сборка электропитания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резистивиметра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11-резистивиметр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12-управляющая электроника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резистивиметра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13-блок детекторов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резистивиметра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14-переводник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3428992" y="642918"/>
            <a:ext cx="2286016" cy="369332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Tahoma" pitchFamily="34" charset="0"/>
                <a:cs typeface="Tahoma" pitchFamily="34" charset="0"/>
              </a:rPr>
              <a:t>ОГЛАВЛЕНИЕ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500034" y="1285860"/>
            <a:ext cx="7864475" cy="4625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Этапы развития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Общая информация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Конкурентные преимущества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Заключение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Вопросы и ответы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714348" y="2571744"/>
            <a:ext cx="7864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Aft>
                <a:spcPts val="400"/>
              </a:spcAft>
              <a:buFontTx/>
              <a:buChar char="•"/>
              <a:defRPr/>
            </a:pPr>
            <a:r>
              <a:rPr lang="ru-RU" sz="2000" b="0" kern="0" dirty="0" smtClean="0">
                <a:latin typeface="+mn-lt"/>
              </a:rPr>
              <a:t>персонал </a:t>
            </a:r>
            <a:endParaRPr lang="ru-RU" sz="2000" b="0" kern="0" dirty="0">
              <a:latin typeface="+mn-lt"/>
            </a:endParaRPr>
          </a:p>
          <a:p>
            <a:pPr marL="342900" indent="-342900" eaLnBrk="0" hangingPunct="0">
              <a:spcAft>
                <a:spcPts val="400"/>
              </a:spcAft>
              <a:buFontTx/>
              <a:buChar char="•"/>
              <a:defRPr/>
            </a:pPr>
            <a:r>
              <a:rPr lang="ru-RU" sz="2000" b="0" kern="0" dirty="0">
                <a:latin typeface="+mn-lt"/>
              </a:rPr>
              <a:t>техника</a:t>
            </a:r>
          </a:p>
          <a:p>
            <a:pPr marL="342900" indent="-342900" eaLnBrk="0" hangingPunct="0">
              <a:spcAft>
                <a:spcPts val="1200"/>
              </a:spcAft>
              <a:buFontTx/>
              <a:buChar char="•"/>
              <a:defRPr/>
            </a:pPr>
            <a:r>
              <a:rPr lang="ru-RU" sz="2000" b="0" kern="0" dirty="0">
                <a:latin typeface="+mn-lt"/>
              </a:rPr>
              <a:t>технологии</a:t>
            </a:r>
            <a:endParaRPr lang="en-US" sz="2000" b="0" kern="0" dirty="0">
              <a:latin typeface="+mn-lt"/>
            </a:endParaRPr>
          </a:p>
          <a:p>
            <a:pPr marL="342900" indent="-342900" eaLnBrk="0" hangingPunct="0">
              <a:spcBef>
                <a:spcPct val="50000"/>
              </a:spcBef>
              <a:defRPr/>
            </a:pPr>
            <a:endParaRPr lang="en-US" sz="2800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4" descr="принцип измерения резмтмвности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85720" y="1500174"/>
            <a:ext cx="2676089" cy="4214824"/>
          </a:xfrm>
          <a:prstGeom prst="rect">
            <a:avLst/>
          </a:prstGeom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000363" y="928670"/>
            <a:ext cx="585791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Принцип измерения </a:t>
            </a:r>
            <a:r>
              <a:rPr lang="ru-RU" dirty="0" err="1"/>
              <a:t>резистивности</a:t>
            </a:r>
            <a:endParaRPr lang="ru-RU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57158" y="5715016"/>
            <a:ext cx="332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/>
              <a:t>1-первичное магнитное поле</a:t>
            </a:r>
          </a:p>
          <a:p>
            <a:r>
              <a:rPr lang="ru-RU" sz="1000" dirty="0"/>
              <a:t>2-круговые токи Фуко</a:t>
            </a:r>
          </a:p>
          <a:p>
            <a:r>
              <a:rPr lang="ru-RU" sz="1000" dirty="0"/>
              <a:t>3-вторичное магнитное поле</a:t>
            </a:r>
          </a:p>
          <a:p>
            <a:endParaRPr lang="ru-RU" sz="1000" dirty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928926" y="1285860"/>
            <a:ext cx="600079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ahoma" pitchFamily="34" charset="0"/>
                <a:cs typeface="Tahoma" pitchFamily="34" charset="0"/>
              </a:rPr>
              <a:t>Многовибраторная антенна состоит из 3 катушек </a:t>
            </a:r>
            <a:r>
              <a:rPr lang="ru-RU" sz="1100" dirty="0" err="1">
                <a:latin typeface="Tahoma" pitchFamily="34" charset="0"/>
                <a:cs typeface="Tahoma" pitchFamily="34" charset="0"/>
              </a:rPr>
              <a:t>разме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–щенных </a:t>
            </a:r>
            <a:r>
              <a:rPr lang="ru-RU" sz="1100" dirty="0" err="1">
                <a:latin typeface="Tahoma" pitchFamily="34" charset="0"/>
                <a:cs typeface="Tahoma" pitchFamily="34" charset="0"/>
              </a:rPr>
              <a:t>соосно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: Генератор–передатчик (</a:t>
            </a:r>
            <a:r>
              <a:rPr lang="ru-RU" sz="1100" dirty="0" err="1">
                <a:latin typeface="Tahoma" pitchFamily="34" charset="0"/>
                <a:cs typeface="Tahoma" pitchFamily="34" charset="0"/>
              </a:rPr>
              <a:t>Tx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), Главный Приемник (</a:t>
            </a:r>
            <a:r>
              <a:rPr lang="ru-RU" sz="1100" dirty="0" err="1">
                <a:latin typeface="Tahoma" pitchFamily="34" charset="0"/>
                <a:cs typeface="Tahoma" pitchFamily="34" charset="0"/>
              </a:rPr>
              <a:t>Rx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) и Задний Приемник (</a:t>
            </a:r>
            <a:r>
              <a:rPr lang="ru-RU" sz="1100" dirty="0" err="1">
                <a:latin typeface="Tahoma" pitchFamily="34" charset="0"/>
                <a:cs typeface="Tahoma" pitchFamily="34" charset="0"/>
              </a:rPr>
              <a:t>BRx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). </a:t>
            </a:r>
          </a:p>
          <a:p>
            <a:endParaRPr lang="ru-RU" sz="1100" dirty="0">
              <a:latin typeface="Tahoma" pitchFamily="34" charset="0"/>
              <a:cs typeface="Tahoma" pitchFamily="34" charset="0"/>
            </a:endParaRPr>
          </a:p>
          <a:p>
            <a:r>
              <a:rPr lang="ru-RU" sz="1100" dirty="0">
                <a:latin typeface="Tahoma" pitchFamily="34" charset="0"/>
                <a:cs typeface="Tahoma" pitchFamily="34" charset="0"/>
              </a:rPr>
              <a:t>Антенна передатчика возбуждается специальным усилителем переменным током и частотой 20 КГц. Переменный ток производит чередование магнитного поля (первичного) и круговое распространение токов вокруг инструмента и буровой скважины, которое, распространяясь радиально в глубину прилегающих пород, является функцией частоты возбуждения и определяет проводимость (сопротивление) пород. </a:t>
            </a:r>
          </a:p>
          <a:p>
            <a:endParaRPr lang="ru-RU" sz="1100" dirty="0">
              <a:latin typeface="Tahoma" pitchFamily="34" charset="0"/>
              <a:cs typeface="Tahoma" pitchFamily="34" charset="0"/>
            </a:endParaRPr>
          </a:p>
          <a:p>
            <a:r>
              <a:rPr lang="ru-RU" sz="1100" dirty="0">
                <a:latin typeface="Tahoma" pitchFamily="34" charset="0"/>
                <a:cs typeface="Tahoma" pitchFamily="34" charset="0"/>
              </a:rPr>
              <a:t>Целью использования двух катушек приемника (</a:t>
            </a:r>
            <a:r>
              <a:rPr lang="ru-RU" sz="1100" dirty="0" err="1">
                <a:latin typeface="Tahoma" pitchFamily="34" charset="0"/>
                <a:cs typeface="Tahoma" pitchFamily="34" charset="0"/>
              </a:rPr>
              <a:t>BRx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 и </a:t>
            </a:r>
            <a:r>
              <a:rPr lang="ru-RU" sz="1100" dirty="0" err="1">
                <a:latin typeface="Tahoma" pitchFamily="34" charset="0"/>
                <a:cs typeface="Tahoma" pitchFamily="34" charset="0"/>
              </a:rPr>
              <a:t>Rx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) является устранение эффекта первичного магнитного поля. Катушки намотаны таким образом, чтобы индуцируемое напряжение в каждой было равно и противоположно, </a:t>
            </a:r>
          </a:p>
          <a:p>
            <a:r>
              <a:rPr lang="ru-RU" sz="1100" dirty="0">
                <a:latin typeface="Tahoma" pitchFamily="34" charset="0"/>
                <a:cs typeface="Tahoma" pitchFamily="34" charset="0"/>
              </a:rPr>
              <a:t> что взаимно сбалансировано. Это создает эффект отмены прямого взаимного сцепления между приемником </a:t>
            </a:r>
          </a:p>
          <a:p>
            <a:r>
              <a:rPr lang="ru-RU" sz="1100" dirty="0">
                <a:latin typeface="Tahoma" pitchFamily="34" charset="0"/>
                <a:cs typeface="Tahoma" pitchFamily="34" charset="0"/>
              </a:rPr>
              <a:t> и первичным магнитным полем. Взаимно сбалансированная устройство имеет эффект направленности приемника, обеспечивая лучшую чувствительность  и вертикальное разрешение, чем приемник с одной катушкой.</a:t>
            </a:r>
          </a:p>
          <a:p>
            <a:r>
              <a:rPr lang="ru-RU" sz="1100" dirty="0">
                <a:latin typeface="Tahoma" pitchFamily="34" charset="0"/>
                <a:cs typeface="Tahoma" pitchFamily="34" charset="0"/>
              </a:rPr>
              <a:t> Круговой ток, распространяющийся вокруг модуля, производит вторичное магнитное поле, которое наводится непосредственно в приемники, производя напряжение, что, является функцией проводимости породы.</a:t>
            </a:r>
          </a:p>
          <a:p>
            <a:endParaRPr lang="ru-RU" sz="1100" dirty="0">
              <a:latin typeface="Tahoma" pitchFamily="34" charset="0"/>
              <a:cs typeface="Tahoma" pitchFamily="34" charset="0"/>
            </a:endParaRPr>
          </a:p>
          <a:p>
            <a:r>
              <a:rPr lang="ru-RU" sz="1100" dirty="0">
                <a:latin typeface="Tahoma" pitchFamily="34" charset="0"/>
                <a:cs typeface="Tahoma" pitchFamily="34" charset="0"/>
              </a:rPr>
              <a:t>Данные проводимости направляются непосредственно в блок электроники инклинометра SEA для передачи в режиме реального времени, а также записываются в память модуля. Это обеспечивает дублирование, и высокое дополнительное разрешение при интерпретации исследований, когда инструмент будет извлечен на поверхность. Память может содержать данные, получаемые каждые 8–200 секунд в зависимости от выбранной установки, чтобы соответствовать ожидаемой скорости проходки и началу сканирования. При необходимости можно установить задержку начала сканирования до 864000 секунд.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00298" y="500042"/>
            <a:ext cx="4500594" cy="4286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КАРОТАЖ В ПРОЦЕССЕ БУРЕНИЯ 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LWD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357159" y="1357298"/>
            <a:ext cx="8358246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Наземная система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Geolink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сочетает расширенные возможности обработки сигналов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с высококачественным отображением и выводом данных. Это модульный комплект, который с легкостью устанавливается в местах с ограниченным пространством.</a:t>
            </a: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285720" y="2214554"/>
            <a:ext cx="828677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Navigator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 - это интуитивная и простая программа, которая охватывает весь технологический процесс: демодуляция и представление данных в реальном времени, база данных оборудования, управление параметрами, редактирование и обработка данных, представление каротажной диаграммы. </a:t>
            </a:r>
          </a:p>
          <a:p>
            <a:pPr algn="just"/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200" dirty="0">
                <a:latin typeface="Tahoma" pitchFamily="34" charset="0"/>
                <a:cs typeface="Tahoma" pitchFamily="34" charset="0"/>
              </a:rPr>
              <a:t>Возможна запись всех данных в файл формата ASCII для интеграции в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геофизико-технологические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 комплексы. Данные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инклинометрии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 и каротажа можно выводить в стандартном формате базы данных DBF или как LAS. С наземной системы возможна передача в стандартном для нефтегазовой промышленности формате WITS, если необходимо предоставление данных каротажа в реальном времени на отдаленный компьютер по проводу коммуникационной связи.</a:t>
            </a:r>
          </a:p>
        </p:txBody>
      </p:sp>
      <p:pic>
        <p:nvPicPr>
          <p:cNvPr id="13" name="Рисунок 1" descr="кадр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000504"/>
            <a:ext cx="3514725" cy="2428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4000504"/>
            <a:ext cx="3560762" cy="2454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4286256"/>
            <a:ext cx="2632075" cy="1347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714612" y="714356"/>
            <a:ext cx="3571900" cy="42862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dirty="0">
                <a:latin typeface="Tahoma" pitchFamily="34" charset="0"/>
                <a:cs typeface="Tahoma" pitchFamily="34" charset="0"/>
              </a:rPr>
              <a:t>ПРОГРАМНОЕ ОБЕСПЕЧЕНИЕ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285728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57213" y="1452563"/>
            <a:ext cx="8229629" cy="3929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algn="just">
              <a:spcBef>
                <a:spcPct val="50000"/>
              </a:spcBef>
            </a:pPr>
            <a:r>
              <a:rPr lang="ru-RU" sz="1400" b="0" dirty="0">
                <a:latin typeface="Tahoma" pitchFamily="34" charset="0"/>
                <a:cs typeface="Tahoma" pitchFamily="34" charset="0"/>
              </a:rPr>
              <a:t>пройдя долгий путь от небольшого бурового подразделения, до крупной компании с численность персонала свыше 1 100 человек, способной выполнять работы по строительству скважин любой сложности. </a:t>
            </a:r>
          </a:p>
          <a:p>
            <a:pPr algn="just">
              <a:spcBef>
                <a:spcPct val="50000"/>
              </a:spcBef>
            </a:pPr>
            <a:endParaRPr lang="ru-RU" sz="1400" b="0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50000"/>
              </a:spcBef>
            </a:pPr>
            <a:endParaRPr lang="ru-RU" sz="1400" b="0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ru-RU" sz="1400" b="0" dirty="0">
                <a:latin typeface="Tahoma" pitchFamily="34" charset="0"/>
                <a:cs typeface="Tahoma" pitchFamily="34" charset="0"/>
              </a:rPr>
              <a:t>строительства скважин на территории РК. Данный опыт позволяет решать самые сложные задачи, предупреждать возможные осложнения, экономя время и деньги заказчика.    </a:t>
            </a:r>
          </a:p>
          <a:p>
            <a:pPr algn="just">
              <a:spcBef>
                <a:spcPct val="50000"/>
              </a:spcBef>
            </a:pPr>
            <a:endParaRPr lang="ru-RU" sz="1400" b="0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ru-RU" sz="1400" b="0" dirty="0">
                <a:latin typeface="Tahoma" pitchFamily="34" charset="0"/>
                <a:cs typeface="Tahoma" pitchFamily="34" charset="0"/>
              </a:rPr>
              <a:t>Вместе с развитием профессионализма сотрудников, </a:t>
            </a:r>
          </a:p>
          <a:p>
            <a:pPr algn="just">
              <a:spcBef>
                <a:spcPct val="50000"/>
              </a:spcBef>
            </a:pPr>
            <a:endParaRPr lang="ru-RU" sz="1400" b="0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50000"/>
              </a:spcBef>
            </a:pPr>
            <a:endParaRPr lang="ru-RU" sz="1400" b="0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50000"/>
              </a:spcBef>
            </a:pPr>
            <a:endParaRPr lang="ru-RU" sz="1400" b="0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ru-RU" sz="1400" b="0" dirty="0">
                <a:latin typeface="Tahoma" pitchFamily="34" charset="0"/>
                <a:cs typeface="Tahoma" pitchFamily="34" charset="0"/>
              </a:rPr>
              <a:t>АО «ОМГ» – единственная компания в РК  - оказывает услуги по реконструкции скважин методом бурения боковых стволов с горизонтальным окончанием до 300 м.</a:t>
            </a:r>
          </a:p>
          <a:p>
            <a:pPr algn="just">
              <a:spcBef>
                <a:spcPct val="50000"/>
              </a:spcBef>
            </a:pPr>
            <a:endParaRPr lang="ru-RU" sz="14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3571869" y="642918"/>
            <a:ext cx="250033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itchFamily="34" charset="0"/>
                <a:cs typeface="Tahoma" pitchFamily="34" charset="0"/>
              </a:rPr>
              <a:t>ЗАКЛЮЧЕНИЕ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28596" y="1142984"/>
            <a:ext cx="8319570" cy="304800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00B0F0"/>
            </a:solidFill>
            <a:miter lim="800000"/>
            <a:headEnd/>
            <a:tailEnd/>
          </a:ln>
        </p:spPr>
        <p:txBody>
          <a:bodyPr tIns="36000" bIns="0"/>
          <a:lstStyle/>
          <a:p>
            <a:pPr>
              <a:spcBef>
                <a:spcPct val="50000"/>
              </a:spcBef>
              <a:defRPr/>
            </a:pPr>
            <a:r>
              <a:rPr lang="ru-RU" sz="15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 БОЛЕЕ ЧЕМ 50 ЛЕТ СУЩЕСТВОВАНИЯ КОМПАНИЯ НЕПРЕРЫВНО РАЗВИВАЛАСЬ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28596" y="2500306"/>
            <a:ext cx="8229629" cy="309563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algn="just">
              <a:spcBef>
                <a:spcPct val="50000"/>
              </a:spcBef>
              <a:defRPr/>
            </a:pPr>
            <a:r>
              <a:rPr lang="ru-RU" sz="15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 ЭТО ВРЕМЯ СОТРУДНИКАМИ КОМПАНИИ БЫЛ ПРИОБРЕТЕН УНИКАЛЬНЫЙ ОПЫТ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28596" y="4000504"/>
            <a:ext cx="8229629" cy="547688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algn="just">
              <a:spcBef>
                <a:spcPct val="50000"/>
              </a:spcBef>
            </a:pPr>
            <a:r>
              <a:rPr lang="ru-RU" sz="15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АО «ОМГ» ПОСТОЯННО ПРОВОДИТ ОБНОВЛЕНИЕ ТЕХНОЛОГИЧЕСКОГО ОСНАЩЕНИЯ ДЛЯ СООТВЕТСТВИЯ САМЫМ СОВРЕМЕННЫМ СТАНДАРТАМ.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428596" y="5500702"/>
            <a:ext cx="8229629" cy="357187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algn="just">
              <a:spcBef>
                <a:spcPct val="50000"/>
              </a:spcBef>
              <a:defRPr/>
            </a:pP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КОМПАНИЯ УСПЕШНО РЕАЛИЗУЕТ ПРОЕКТЫ В САМЫХ СЛОЖНЫХ УСЛОВИЯХ.</a:t>
            </a:r>
            <a:endParaRPr lang="ru-RU" sz="1500" b="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714884"/>
            <a:ext cx="857256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Диаграмма 44"/>
          <p:cNvGraphicFramePr/>
          <p:nvPr/>
        </p:nvGraphicFramePr>
        <p:xfrm>
          <a:off x="19050" y="-792163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Прямоугольник 14"/>
          <p:cNvSpPr>
            <a:spLocks noChangeArrowheads="1"/>
          </p:cNvSpPr>
          <p:nvPr/>
        </p:nvSpPr>
        <p:spPr bwMode="auto">
          <a:xfrm>
            <a:off x="2428860" y="642918"/>
            <a:ext cx="5000659" cy="369332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Tahoma" pitchFamily="34" charset="0"/>
                <a:cs typeface="Tahoma" pitchFamily="34" charset="0"/>
              </a:rPr>
              <a:t>ЭТАПЫ РАЗВИТИЯ КОМПАНИИ</a:t>
            </a:r>
          </a:p>
        </p:txBody>
      </p:sp>
      <p:sp>
        <p:nvSpPr>
          <p:cNvPr id="47" name="Полилиния 46"/>
          <p:cNvSpPr/>
          <p:nvPr/>
        </p:nvSpPr>
        <p:spPr bwMode="auto">
          <a:xfrm>
            <a:off x="285720" y="1785926"/>
            <a:ext cx="8352000" cy="4500000"/>
          </a:xfrm>
          <a:custGeom>
            <a:avLst/>
            <a:gdLst>
              <a:gd name="connsiteX0" fmla="*/ 0 w 9163050"/>
              <a:gd name="connsiteY0" fmla="*/ 3990975 h 3990975"/>
              <a:gd name="connsiteX1" fmla="*/ 1152525 w 9163050"/>
              <a:gd name="connsiteY1" fmla="*/ 3609975 h 3990975"/>
              <a:gd name="connsiteX2" fmla="*/ 2324100 w 9163050"/>
              <a:gd name="connsiteY2" fmla="*/ 2895600 h 3990975"/>
              <a:gd name="connsiteX3" fmla="*/ 3352800 w 9163050"/>
              <a:gd name="connsiteY3" fmla="*/ 2581275 h 3990975"/>
              <a:gd name="connsiteX4" fmla="*/ 4695825 w 9163050"/>
              <a:gd name="connsiteY4" fmla="*/ 2009775 h 3990975"/>
              <a:gd name="connsiteX5" fmla="*/ 5762625 w 9163050"/>
              <a:gd name="connsiteY5" fmla="*/ 1714500 h 3990975"/>
              <a:gd name="connsiteX6" fmla="*/ 7400925 w 9163050"/>
              <a:gd name="connsiteY6" fmla="*/ 1524000 h 3990975"/>
              <a:gd name="connsiteX7" fmla="*/ 8181975 w 9163050"/>
              <a:gd name="connsiteY7" fmla="*/ 819150 h 3990975"/>
              <a:gd name="connsiteX8" fmla="*/ 8724900 w 9163050"/>
              <a:gd name="connsiteY8" fmla="*/ 276225 h 3990975"/>
              <a:gd name="connsiteX9" fmla="*/ 9163050 w 9163050"/>
              <a:gd name="connsiteY9" fmla="*/ 0 h 3990975"/>
              <a:gd name="connsiteX0" fmla="*/ 0 w 9163050"/>
              <a:gd name="connsiteY0" fmla="*/ 3990975 h 3990975"/>
              <a:gd name="connsiteX1" fmla="*/ 1152525 w 9163050"/>
              <a:gd name="connsiteY1" fmla="*/ 3609975 h 3990975"/>
              <a:gd name="connsiteX2" fmla="*/ 2324100 w 9163050"/>
              <a:gd name="connsiteY2" fmla="*/ 2895600 h 3990975"/>
              <a:gd name="connsiteX3" fmla="*/ 3352800 w 9163050"/>
              <a:gd name="connsiteY3" fmla="*/ 2581275 h 3990975"/>
              <a:gd name="connsiteX4" fmla="*/ 4695825 w 9163050"/>
              <a:gd name="connsiteY4" fmla="*/ 2009775 h 3990975"/>
              <a:gd name="connsiteX5" fmla="*/ 5762625 w 9163050"/>
              <a:gd name="connsiteY5" fmla="*/ 1714500 h 3990975"/>
              <a:gd name="connsiteX6" fmla="*/ 6496009 w 9163050"/>
              <a:gd name="connsiteY6" fmla="*/ 1524000 h 3990975"/>
              <a:gd name="connsiteX7" fmla="*/ 8181975 w 9163050"/>
              <a:gd name="connsiteY7" fmla="*/ 819150 h 3990975"/>
              <a:gd name="connsiteX8" fmla="*/ 8724900 w 9163050"/>
              <a:gd name="connsiteY8" fmla="*/ 276225 h 3990975"/>
              <a:gd name="connsiteX9" fmla="*/ 9163050 w 9163050"/>
              <a:gd name="connsiteY9" fmla="*/ 0 h 3990975"/>
              <a:gd name="connsiteX0" fmla="*/ 0 w 9163050"/>
              <a:gd name="connsiteY0" fmla="*/ 3990975 h 3990975"/>
              <a:gd name="connsiteX1" fmla="*/ 1152525 w 9163050"/>
              <a:gd name="connsiteY1" fmla="*/ 3609975 h 3990975"/>
              <a:gd name="connsiteX2" fmla="*/ 2324100 w 9163050"/>
              <a:gd name="connsiteY2" fmla="*/ 2895600 h 3990975"/>
              <a:gd name="connsiteX3" fmla="*/ 3352800 w 9163050"/>
              <a:gd name="connsiteY3" fmla="*/ 2581275 h 3990975"/>
              <a:gd name="connsiteX4" fmla="*/ 4695825 w 9163050"/>
              <a:gd name="connsiteY4" fmla="*/ 2009775 h 3990975"/>
              <a:gd name="connsiteX5" fmla="*/ 5762625 w 9163050"/>
              <a:gd name="connsiteY5" fmla="*/ 1714500 h 3990975"/>
              <a:gd name="connsiteX6" fmla="*/ 6496009 w 9163050"/>
              <a:gd name="connsiteY6" fmla="*/ 1524000 h 3990975"/>
              <a:gd name="connsiteX7" fmla="*/ 7705687 w 9163050"/>
              <a:gd name="connsiteY7" fmla="*/ 604812 h 3990975"/>
              <a:gd name="connsiteX8" fmla="*/ 8724900 w 9163050"/>
              <a:gd name="connsiteY8" fmla="*/ 276225 h 3990975"/>
              <a:gd name="connsiteX9" fmla="*/ 9163050 w 9163050"/>
              <a:gd name="connsiteY9" fmla="*/ 0 h 3990975"/>
              <a:gd name="connsiteX0" fmla="*/ 0 w 9163050"/>
              <a:gd name="connsiteY0" fmla="*/ 4172766 h 4172766"/>
              <a:gd name="connsiteX1" fmla="*/ 1152525 w 9163050"/>
              <a:gd name="connsiteY1" fmla="*/ 3791766 h 4172766"/>
              <a:gd name="connsiteX2" fmla="*/ 2324100 w 9163050"/>
              <a:gd name="connsiteY2" fmla="*/ 3077391 h 4172766"/>
              <a:gd name="connsiteX3" fmla="*/ 3352800 w 9163050"/>
              <a:gd name="connsiteY3" fmla="*/ 2763066 h 4172766"/>
              <a:gd name="connsiteX4" fmla="*/ 4695825 w 9163050"/>
              <a:gd name="connsiteY4" fmla="*/ 2191566 h 4172766"/>
              <a:gd name="connsiteX5" fmla="*/ 5762625 w 9163050"/>
              <a:gd name="connsiteY5" fmla="*/ 1896291 h 4172766"/>
              <a:gd name="connsiteX6" fmla="*/ 6496009 w 9163050"/>
              <a:gd name="connsiteY6" fmla="*/ 1705791 h 4172766"/>
              <a:gd name="connsiteX7" fmla="*/ 7705687 w 9163050"/>
              <a:gd name="connsiteY7" fmla="*/ 786603 h 4172766"/>
              <a:gd name="connsiteX8" fmla="*/ 8462926 w 9163050"/>
              <a:gd name="connsiteY8" fmla="*/ 100802 h 4172766"/>
              <a:gd name="connsiteX9" fmla="*/ 9163050 w 9163050"/>
              <a:gd name="connsiteY9" fmla="*/ 181791 h 4172766"/>
              <a:gd name="connsiteX0" fmla="*/ 0 w 9043952"/>
              <a:gd name="connsiteY0" fmla="*/ 4491065 h 4491065"/>
              <a:gd name="connsiteX1" fmla="*/ 1152525 w 9043952"/>
              <a:gd name="connsiteY1" fmla="*/ 4110065 h 4491065"/>
              <a:gd name="connsiteX2" fmla="*/ 2324100 w 9043952"/>
              <a:gd name="connsiteY2" fmla="*/ 3395690 h 4491065"/>
              <a:gd name="connsiteX3" fmla="*/ 3352800 w 9043952"/>
              <a:gd name="connsiteY3" fmla="*/ 3081365 h 4491065"/>
              <a:gd name="connsiteX4" fmla="*/ 4695825 w 9043952"/>
              <a:gd name="connsiteY4" fmla="*/ 2509865 h 4491065"/>
              <a:gd name="connsiteX5" fmla="*/ 5762625 w 9043952"/>
              <a:gd name="connsiteY5" fmla="*/ 2214590 h 4491065"/>
              <a:gd name="connsiteX6" fmla="*/ 6496009 w 9043952"/>
              <a:gd name="connsiteY6" fmla="*/ 2024090 h 4491065"/>
              <a:gd name="connsiteX7" fmla="*/ 7705687 w 9043952"/>
              <a:gd name="connsiteY7" fmla="*/ 1104902 h 4491065"/>
              <a:gd name="connsiteX8" fmla="*/ 8462926 w 9043952"/>
              <a:gd name="connsiteY8" fmla="*/ 419101 h 4491065"/>
              <a:gd name="connsiteX9" fmla="*/ 9043952 w 9043952"/>
              <a:gd name="connsiteY9" fmla="*/ 0 h 4491065"/>
              <a:gd name="connsiteX0" fmla="*/ 0 w 9043952"/>
              <a:gd name="connsiteY0" fmla="*/ 4491065 h 4491065"/>
              <a:gd name="connsiteX1" fmla="*/ 1152525 w 9043952"/>
              <a:gd name="connsiteY1" fmla="*/ 4110065 h 4491065"/>
              <a:gd name="connsiteX2" fmla="*/ 2324100 w 9043952"/>
              <a:gd name="connsiteY2" fmla="*/ 3395690 h 4491065"/>
              <a:gd name="connsiteX3" fmla="*/ 3162264 w 9043952"/>
              <a:gd name="connsiteY3" fmla="*/ 3081365 h 4491065"/>
              <a:gd name="connsiteX4" fmla="*/ 4695825 w 9043952"/>
              <a:gd name="connsiteY4" fmla="*/ 2509865 h 4491065"/>
              <a:gd name="connsiteX5" fmla="*/ 5762625 w 9043952"/>
              <a:gd name="connsiteY5" fmla="*/ 2214590 h 4491065"/>
              <a:gd name="connsiteX6" fmla="*/ 6496009 w 9043952"/>
              <a:gd name="connsiteY6" fmla="*/ 2024090 h 4491065"/>
              <a:gd name="connsiteX7" fmla="*/ 7705687 w 9043952"/>
              <a:gd name="connsiteY7" fmla="*/ 1104902 h 4491065"/>
              <a:gd name="connsiteX8" fmla="*/ 8462926 w 9043952"/>
              <a:gd name="connsiteY8" fmla="*/ 419101 h 4491065"/>
              <a:gd name="connsiteX9" fmla="*/ 9043952 w 9043952"/>
              <a:gd name="connsiteY9" fmla="*/ 0 h 4491065"/>
              <a:gd name="connsiteX0" fmla="*/ 0 w 9043952"/>
              <a:gd name="connsiteY0" fmla="*/ 4491065 h 4491065"/>
              <a:gd name="connsiteX1" fmla="*/ 1152525 w 9043952"/>
              <a:gd name="connsiteY1" fmla="*/ 4110065 h 4491065"/>
              <a:gd name="connsiteX2" fmla="*/ 2324100 w 9043952"/>
              <a:gd name="connsiteY2" fmla="*/ 3395690 h 4491065"/>
              <a:gd name="connsiteX3" fmla="*/ 3162264 w 9043952"/>
              <a:gd name="connsiteY3" fmla="*/ 3081365 h 4491065"/>
              <a:gd name="connsiteX4" fmla="*/ 3186146 w 9043952"/>
              <a:gd name="connsiteY4" fmla="*/ 3081372 h 4491065"/>
              <a:gd name="connsiteX5" fmla="*/ 4695825 w 9043952"/>
              <a:gd name="connsiteY5" fmla="*/ 2509865 h 4491065"/>
              <a:gd name="connsiteX6" fmla="*/ 5762625 w 9043952"/>
              <a:gd name="connsiteY6" fmla="*/ 2214590 h 4491065"/>
              <a:gd name="connsiteX7" fmla="*/ 6496009 w 9043952"/>
              <a:gd name="connsiteY7" fmla="*/ 2024090 h 4491065"/>
              <a:gd name="connsiteX8" fmla="*/ 7705687 w 9043952"/>
              <a:gd name="connsiteY8" fmla="*/ 1104902 h 4491065"/>
              <a:gd name="connsiteX9" fmla="*/ 8462926 w 9043952"/>
              <a:gd name="connsiteY9" fmla="*/ 419101 h 4491065"/>
              <a:gd name="connsiteX10" fmla="*/ 9043952 w 9043952"/>
              <a:gd name="connsiteY10" fmla="*/ 0 h 4491065"/>
              <a:gd name="connsiteX0" fmla="*/ 0 w 9043952"/>
              <a:gd name="connsiteY0" fmla="*/ 4491065 h 4491065"/>
              <a:gd name="connsiteX1" fmla="*/ 819113 w 9043952"/>
              <a:gd name="connsiteY1" fmla="*/ 4110065 h 4491065"/>
              <a:gd name="connsiteX2" fmla="*/ 2324100 w 9043952"/>
              <a:gd name="connsiteY2" fmla="*/ 3395690 h 4491065"/>
              <a:gd name="connsiteX3" fmla="*/ 3162264 w 9043952"/>
              <a:gd name="connsiteY3" fmla="*/ 3081365 h 4491065"/>
              <a:gd name="connsiteX4" fmla="*/ 3186146 w 9043952"/>
              <a:gd name="connsiteY4" fmla="*/ 3081372 h 4491065"/>
              <a:gd name="connsiteX5" fmla="*/ 4695825 w 9043952"/>
              <a:gd name="connsiteY5" fmla="*/ 2509865 h 4491065"/>
              <a:gd name="connsiteX6" fmla="*/ 5762625 w 9043952"/>
              <a:gd name="connsiteY6" fmla="*/ 2214590 h 4491065"/>
              <a:gd name="connsiteX7" fmla="*/ 6496009 w 9043952"/>
              <a:gd name="connsiteY7" fmla="*/ 2024090 h 4491065"/>
              <a:gd name="connsiteX8" fmla="*/ 7705687 w 9043952"/>
              <a:gd name="connsiteY8" fmla="*/ 1104902 h 4491065"/>
              <a:gd name="connsiteX9" fmla="*/ 8462926 w 9043952"/>
              <a:gd name="connsiteY9" fmla="*/ 419101 h 4491065"/>
              <a:gd name="connsiteX10" fmla="*/ 9043952 w 9043952"/>
              <a:gd name="connsiteY10" fmla="*/ 0 h 4491065"/>
              <a:gd name="connsiteX0" fmla="*/ 0 w 9043952"/>
              <a:gd name="connsiteY0" fmla="*/ 4491065 h 4491065"/>
              <a:gd name="connsiteX1" fmla="*/ 819113 w 9043952"/>
              <a:gd name="connsiteY1" fmla="*/ 4110065 h 4491065"/>
              <a:gd name="connsiteX2" fmla="*/ 2324100 w 9043952"/>
              <a:gd name="connsiteY2" fmla="*/ 3395690 h 4491065"/>
              <a:gd name="connsiteX3" fmla="*/ 3162264 w 9043952"/>
              <a:gd name="connsiteY3" fmla="*/ 3081365 h 4491065"/>
              <a:gd name="connsiteX4" fmla="*/ 3186146 w 9043952"/>
              <a:gd name="connsiteY4" fmla="*/ 3081372 h 4491065"/>
              <a:gd name="connsiteX5" fmla="*/ 4695825 w 9043952"/>
              <a:gd name="connsiteY5" fmla="*/ 2509865 h 4491065"/>
              <a:gd name="connsiteX6" fmla="*/ 5762625 w 9043952"/>
              <a:gd name="connsiteY6" fmla="*/ 2214590 h 4491065"/>
              <a:gd name="connsiteX7" fmla="*/ 6496009 w 9043952"/>
              <a:gd name="connsiteY7" fmla="*/ 2024090 h 4491065"/>
              <a:gd name="connsiteX8" fmla="*/ 7705687 w 9043952"/>
              <a:gd name="connsiteY8" fmla="*/ 1104902 h 4491065"/>
              <a:gd name="connsiteX9" fmla="*/ 8462926 w 9043952"/>
              <a:gd name="connsiteY9" fmla="*/ 419101 h 4491065"/>
              <a:gd name="connsiteX10" fmla="*/ 9043952 w 9043952"/>
              <a:gd name="connsiteY10" fmla="*/ 0 h 4491065"/>
              <a:gd name="connsiteX0" fmla="*/ 0 w 9043952"/>
              <a:gd name="connsiteY0" fmla="*/ 4491065 h 4491065"/>
              <a:gd name="connsiteX1" fmla="*/ 819113 w 9043952"/>
              <a:gd name="connsiteY1" fmla="*/ 4110065 h 4491065"/>
              <a:gd name="connsiteX2" fmla="*/ 2324100 w 9043952"/>
              <a:gd name="connsiteY2" fmla="*/ 3395690 h 4491065"/>
              <a:gd name="connsiteX3" fmla="*/ 3162264 w 9043952"/>
              <a:gd name="connsiteY3" fmla="*/ 3081365 h 4491065"/>
              <a:gd name="connsiteX4" fmla="*/ 3186146 w 9043952"/>
              <a:gd name="connsiteY4" fmla="*/ 3081372 h 4491065"/>
              <a:gd name="connsiteX5" fmla="*/ 4695825 w 9043952"/>
              <a:gd name="connsiteY5" fmla="*/ 2509865 h 4491065"/>
              <a:gd name="connsiteX6" fmla="*/ 5762625 w 9043952"/>
              <a:gd name="connsiteY6" fmla="*/ 2214590 h 4491065"/>
              <a:gd name="connsiteX7" fmla="*/ 6496009 w 9043952"/>
              <a:gd name="connsiteY7" fmla="*/ 2024090 h 4491065"/>
              <a:gd name="connsiteX8" fmla="*/ 7705687 w 9043952"/>
              <a:gd name="connsiteY8" fmla="*/ 1104902 h 4491065"/>
              <a:gd name="connsiteX9" fmla="*/ 8462926 w 9043952"/>
              <a:gd name="connsiteY9" fmla="*/ 419101 h 4491065"/>
              <a:gd name="connsiteX10" fmla="*/ 9043952 w 9043952"/>
              <a:gd name="connsiteY10" fmla="*/ 0 h 449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43952" h="4491065">
                <a:moveTo>
                  <a:pt x="0" y="4491065"/>
                </a:moveTo>
                <a:cubicBezTo>
                  <a:pt x="382587" y="4391846"/>
                  <a:pt x="431763" y="4292627"/>
                  <a:pt x="819113" y="4110065"/>
                </a:cubicBezTo>
                <a:cubicBezTo>
                  <a:pt x="1206463" y="3927503"/>
                  <a:pt x="1933575" y="3567140"/>
                  <a:pt x="2324100" y="3395690"/>
                </a:cubicBezTo>
                <a:cubicBezTo>
                  <a:pt x="2714625" y="3224240"/>
                  <a:pt x="3018590" y="3133751"/>
                  <a:pt x="3162264" y="3081365"/>
                </a:cubicBezTo>
                <a:cubicBezTo>
                  <a:pt x="3305938" y="3028979"/>
                  <a:pt x="2930553" y="3176622"/>
                  <a:pt x="3186146" y="3081372"/>
                </a:cubicBezTo>
                <a:cubicBezTo>
                  <a:pt x="3441740" y="2986122"/>
                  <a:pt x="4266412" y="2654329"/>
                  <a:pt x="4695825" y="2509865"/>
                </a:cubicBezTo>
                <a:cubicBezTo>
                  <a:pt x="5125238" y="2365401"/>
                  <a:pt x="5462594" y="2295553"/>
                  <a:pt x="5762625" y="2214590"/>
                </a:cubicBezTo>
                <a:cubicBezTo>
                  <a:pt x="6062656" y="2133628"/>
                  <a:pt x="6172165" y="2209038"/>
                  <a:pt x="6496009" y="2024090"/>
                </a:cubicBezTo>
                <a:cubicBezTo>
                  <a:pt x="6819853" y="1839142"/>
                  <a:pt x="7377868" y="1372400"/>
                  <a:pt x="7705687" y="1104902"/>
                </a:cubicBezTo>
                <a:cubicBezTo>
                  <a:pt x="8033507" y="837404"/>
                  <a:pt x="8239882" y="603251"/>
                  <a:pt x="8462926" y="419101"/>
                </a:cubicBezTo>
                <a:cubicBezTo>
                  <a:pt x="8685970" y="234951"/>
                  <a:pt x="8906633" y="69850"/>
                  <a:pt x="9043952" y="0"/>
                </a:cubicBezTo>
              </a:path>
            </a:pathLst>
          </a:custGeom>
          <a:noFill/>
          <a:ln w="292100" cap="flat" cmpd="sng" algn="ctr">
            <a:gradFill>
              <a:gsLst>
                <a:gs pos="7000">
                  <a:srgbClr val="FF0000"/>
                </a:gs>
                <a:gs pos="48000">
                  <a:srgbClr val="FF0000"/>
                </a:gs>
                <a:gs pos="54000">
                  <a:srgbClr val="C0A062">
                    <a:alpha val="93000"/>
                  </a:srgbClr>
                </a:gs>
                <a:gs pos="73000">
                  <a:srgbClr val="C0A062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60000"/>
                <a:lumOff val="40000"/>
              </a:schemeClr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48" name="Прямоугольник 14"/>
          <p:cNvSpPr>
            <a:spLocks noChangeArrowheads="1"/>
          </p:cNvSpPr>
          <p:nvPr/>
        </p:nvSpPr>
        <p:spPr bwMode="auto">
          <a:xfrm rot="20375006">
            <a:off x="228600" y="5911850"/>
            <a:ext cx="714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1954</a:t>
            </a:r>
          </a:p>
        </p:txBody>
      </p:sp>
      <p:sp>
        <p:nvSpPr>
          <p:cNvPr id="49" name="Прямоугольник 14"/>
          <p:cNvSpPr>
            <a:spLocks noChangeArrowheads="1"/>
          </p:cNvSpPr>
          <p:nvPr/>
        </p:nvSpPr>
        <p:spPr bwMode="auto">
          <a:xfrm rot="20072390">
            <a:off x="1135063" y="5362575"/>
            <a:ext cx="1171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1960-1982</a:t>
            </a:r>
          </a:p>
        </p:txBody>
      </p:sp>
      <p:sp>
        <p:nvSpPr>
          <p:cNvPr id="50" name="Прямоугольник 14"/>
          <p:cNvSpPr>
            <a:spLocks noChangeArrowheads="1"/>
          </p:cNvSpPr>
          <p:nvPr/>
        </p:nvSpPr>
        <p:spPr bwMode="auto">
          <a:xfrm rot="20447246">
            <a:off x="2821792" y="4680133"/>
            <a:ext cx="71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1982</a:t>
            </a:r>
          </a:p>
        </p:txBody>
      </p:sp>
      <p:sp>
        <p:nvSpPr>
          <p:cNvPr id="51" name="Прямоугольник 14"/>
          <p:cNvSpPr>
            <a:spLocks noChangeArrowheads="1"/>
          </p:cNvSpPr>
          <p:nvPr/>
        </p:nvSpPr>
        <p:spPr bwMode="auto">
          <a:xfrm rot="20497462">
            <a:off x="3821518" y="4318758"/>
            <a:ext cx="714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1994</a:t>
            </a:r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gray">
          <a:xfrm flipV="1">
            <a:off x="547688" y="5084763"/>
            <a:ext cx="0" cy="900112"/>
          </a:xfrm>
          <a:prstGeom prst="line">
            <a:avLst/>
          </a:prstGeom>
          <a:noFill/>
          <a:ln w="25400">
            <a:solidFill>
              <a:srgbClr val="BEAF7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gray">
          <a:xfrm>
            <a:off x="142844" y="4071942"/>
            <a:ext cx="1595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i="1" u="sng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Январь 1954 </a:t>
            </a:r>
          </a:p>
          <a:p>
            <a:pPr>
              <a:defRPr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Бурение опорной скважины №1 в 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Восточно-Илийском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прогибе 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Корганской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области.</a:t>
            </a:r>
          </a:p>
        </p:txBody>
      </p:sp>
      <p:sp>
        <p:nvSpPr>
          <p:cNvPr id="54" name="Line 4"/>
          <p:cNvSpPr>
            <a:spLocks noChangeShapeType="1"/>
          </p:cNvSpPr>
          <p:nvPr/>
        </p:nvSpPr>
        <p:spPr bwMode="gray">
          <a:xfrm flipV="1">
            <a:off x="1619250" y="3951288"/>
            <a:ext cx="0" cy="1504950"/>
          </a:xfrm>
          <a:prstGeom prst="line">
            <a:avLst/>
          </a:prstGeom>
          <a:noFill/>
          <a:ln w="25400">
            <a:solidFill>
              <a:srgbClr val="BEAF7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gray">
          <a:xfrm>
            <a:off x="928662" y="2643182"/>
            <a:ext cx="2143125" cy="11695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CN" sz="1000" b="1" i="1" u="sng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Март 1960</a:t>
            </a:r>
          </a:p>
          <a:p>
            <a:r>
              <a:rPr lang="ru-RU" altLang="zh-CN" sz="1000" dirty="0">
                <a:latin typeface="Tahoma" pitchFamily="34" charset="0"/>
                <a:cs typeface="Tahoma" pitchFamily="34" charset="0"/>
              </a:rPr>
              <a:t>Перенос базы на станцию </a:t>
            </a:r>
            <a:r>
              <a:rPr lang="ru-RU" altLang="zh-CN" sz="1000" dirty="0" err="1">
                <a:latin typeface="Tahoma" pitchFamily="34" charset="0"/>
                <a:cs typeface="Tahoma" pitchFamily="34" charset="0"/>
              </a:rPr>
              <a:t>Тогус</a:t>
            </a:r>
            <a:r>
              <a:rPr lang="ru-RU" altLang="zh-CN" sz="1000" dirty="0">
                <a:latin typeface="Tahoma" pitchFamily="34" charset="0"/>
                <a:cs typeface="Tahoma" pitchFamily="34" charset="0"/>
              </a:rPr>
              <a:t> (Южно-казахстанская область.). </a:t>
            </a:r>
          </a:p>
          <a:p>
            <a:r>
              <a:rPr lang="ru-RU" altLang="zh-CN" sz="1000" dirty="0">
                <a:latin typeface="Tahoma" pitchFamily="34" charset="0"/>
                <a:cs typeface="Tahoma" pitchFamily="34" charset="0"/>
              </a:rPr>
              <a:t>Строительство скважин на территории </a:t>
            </a:r>
            <a:r>
              <a:rPr lang="ru-RU" altLang="zh-CN" sz="1000" dirty="0" err="1">
                <a:latin typeface="Tahoma" pitchFamily="34" charset="0"/>
                <a:cs typeface="Tahoma" pitchFamily="34" charset="0"/>
              </a:rPr>
              <a:t>Чу-Сарысуйской</a:t>
            </a:r>
            <a:r>
              <a:rPr lang="ru-RU" altLang="zh-CN" sz="1000" dirty="0">
                <a:latin typeface="Tahoma" pitchFamily="34" charset="0"/>
                <a:cs typeface="Tahoma" pitchFamily="34" charset="0"/>
              </a:rPr>
              <a:t> и </a:t>
            </a:r>
            <a:r>
              <a:rPr lang="ru-RU" altLang="zh-CN" sz="1000" dirty="0" err="1">
                <a:latin typeface="Tahoma" pitchFamily="34" charset="0"/>
                <a:cs typeface="Tahoma" pitchFamily="34" charset="0"/>
              </a:rPr>
              <a:t>Средне-Сырдарьинской</a:t>
            </a:r>
            <a:r>
              <a:rPr lang="ru-RU" altLang="zh-CN" sz="1000" dirty="0">
                <a:latin typeface="Tahoma" pitchFamily="34" charset="0"/>
                <a:cs typeface="Tahoma" pitchFamily="34" charset="0"/>
              </a:rPr>
              <a:t> депрессии.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Стрелка вниз 47"/>
          <p:cNvSpPr>
            <a:spLocks noChangeArrowheads="1"/>
          </p:cNvSpPr>
          <p:nvPr/>
        </p:nvSpPr>
        <p:spPr bwMode="auto">
          <a:xfrm rot="14415567">
            <a:off x="8333520" y="1509336"/>
            <a:ext cx="584200" cy="4079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/>
          </a:p>
        </p:txBody>
      </p:sp>
      <p:sp>
        <p:nvSpPr>
          <p:cNvPr id="57" name="Rectangle 25"/>
          <p:cNvSpPr>
            <a:spLocks noChangeArrowheads="1"/>
          </p:cNvSpPr>
          <p:nvPr/>
        </p:nvSpPr>
        <p:spPr bwMode="gray">
          <a:xfrm>
            <a:off x="2571736" y="5357826"/>
            <a:ext cx="2000250" cy="1169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CN" sz="1000" b="1" i="1" u="sng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Август 1982</a:t>
            </a:r>
          </a:p>
          <a:p>
            <a:r>
              <a:rPr lang="ru-RU" altLang="zh-CN" sz="1000" dirty="0">
                <a:latin typeface="Tahoma" pitchFamily="34" charset="0"/>
                <a:cs typeface="Tahoma" pitchFamily="34" charset="0"/>
              </a:rPr>
              <a:t>Выход компании на месторождение Южно-Тургайской впадины, из первой же пробуренной скважины получен фонтан нефти.</a:t>
            </a:r>
            <a:endParaRPr lang="en-GB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Line 4"/>
          <p:cNvSpPr>
            <a:spLocks noChangeShapeType="1"/>
          </p:cNvSpPr>
          <p:nvPr/>
        </p:nvSpPr>
        <p:spPr bwMode="gray">
          <a:xfrm flipV="1">
            <a:off x="4214810" y="3214686"/>
            <a:ext cx="0" cy="1108075"/>
          </a:xfrm>
          <a:prstGeom prst="line">
            <a:avLst/>
          </a:prstGeom>
          <a:noFill/>
          <a:ln w="25400">
            <a:solidFill>
              <a:srgbClr val="BEAF7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gray">
          <a:xfrm>
            <a:off x="3286116" y="2143116"/>
            <a:ext cx="1920875" cy="11699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CN" sz="1000" b="1" i="1" u="sng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Август 1994</a:t>
            </a:r>
          </a:p>
          <a:p>
            <a:r>
              <a:rPr lang="ru-RU" altLang="zh-CN" sz="1000" dirty="0">
                <a:latin typeface="Tahoma" pitchFamily="34" charset="0"/>
                <a:cs typeface="Tahoma" pitchFamily="34" charset="0"/>
              </a:rPr>
              <a:t>Создание акционерного общества АО «</a:t>
            </a:r>
            <a:r>
              <a:rPr lang="ru-RU" altLang="zh-CN" sz="1000" dirty="0" err="1">
                <a:latin typeface="Tahoma" pitchFamily="34" charset="0"/>
                <a:cs typeface="Tahoma" pitchFamily="34" charset="0"/>
              </a:rPr>
              <a:t>Онтустик</a:t>
            </a:r>
            <a:r>
              <a:rPr lang="ru-RU" altLang="zh-CN" sz="1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zh-CN" sz="1000" dirty="0" err="1">
                <a:latin typeface="Tahoma" pitchFamily="34" charset="0"/>
                <a:cs typeface="Tahoma" pitchFamily="34" charset="0"/>
              </a:rPr>
              <a:t>Мунайгаз</a:t>
            </a:r>
            <a:r>
              <a:rPr lang="ru-RU" altLang="zh-CN" sz="1000" dirty="0">
                <a:latin typeface="Tahoma" pitchFamily="34" charset="0"/>
                <a:cs typeface="Tahoma" pitchFamily="34" charset="0"/>
              </a:rPr>
              <a:t>» на базе Южно-Казахстанской </a:t>
            </a:r>
            <a:r>
              <a:rPr lang="ru-RU" altLang="zh-CN" sz="1000" dirty="0" err="1">
                <a:latin typeface="Tahoma" pitchFamily="34" charset="0"/>
                <a:cs typeface="Tahoma" pitchFamily="34" charset="0"/>
              </a:rPr>
              <a:t>нефтеразведочной</a:t>
            </a:r>
            <a:r>
              <a:rPr lang="ru-RU" altLang="zh-CN" sz="1000" dirty="0">
                <a:latin typeface="Tahoma" pitchFamily="34" charset="0"/>
                <a:cs typeface="Tahoma" pitchFamily="34" charset="0"/>
              </a:rPr>
              <a:t> экспедиции.</a:t>
            </a:r>
          </a:p>
        </p:txBody>
      </p:sp>
      <p:sp>
        <p:nvSpPr>
          <p:cNvPr id="60" name="Rectangle 25"/>
          <p:cNvSpPr>
            <a:spLocks noChangeArrowheads="1"/>
          </p:cNvSpPr>
          <p:nvPr/>
        </p:nvSpPr>
        <p:spPr bwMode="gray">
          <a:xfrm>
            <a:off x="4857752" y="5000636"/>
            <a:ext cx="2286000" cy="14773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i="1" u="sng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Июль 2007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Компания входит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 в состав группы компаний ООО «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Нефтьсервисхолдинг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».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Старт реализация программы  технического перевооружения производственной базы и парка буровых установок  компании </a:t>
            </a:r>
          </a:p>
        </p:txBody>
      </p:sp>
      <p:sp>
        <p:nvSpPr>
          <p:cNvPr id="61" name="Прямоугольник 14"/>
          <p:cNvSpPr>
            <a:spLocks noChangeArrowheads="1"/>
          </p:cNvSpPr>
          <p:nvPr/>
        </p:nvSpPr>
        <p:spPr bwMode="auto">
          <a:xfrm rot="20748103">
            <a:off x="5174062" y="3868636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62" name="Line 4"/>
          <p:cNvSpPr>
            <a:spLocks noChangeShapeType="1"/>
          </p:cNvSpPr>
          <p:nvPr/>
        </p:nvSpPr>
        <p:spPr bwMode="gray">
          <a:xfrm flipV="1">
            <a:off x="6429388" y="2857496"/>
            <a:ext cx="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" name="Прямоугольник 14"/>
          <p:cNvSpPr>
            <a:spLocks noChangeArrowheads="1"/>
          </p:cNvSpPr>
          <p:nvPr/>
        </p:nvSpPr>
        <p:spPr bwMode="auto">
          <a:xfrm rot="19373045">
            <a:off x="6180026" y="3439659"/>
            <a:ext cx="731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</a:rPr>
              <a:t>2008</a:t>
            </a: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gray">
          <a:xfrm>
            <a:off x="5310188" y="1857375"/>
            <a:ext cx="2357437" cy="1000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i="1" u="sng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2008 год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Реализация программы технического перевооружения: приобретение БУ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ZJ-50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,  двух БУ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ZJ-30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. </a:t>
            </a:r>
            <a:r>
              <a:rPr lang="ru-RU" sz="900" dirty="0">
                <a:latin typeface="Tahoma" pitchFamily="34" charset="0"/>
                <a:cs typeface="Tahoma" pitchFamily="34" charset="0"/>
              </a:rPr>
              <a:t>Формирование трех дополнительных буровых бригад. 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gray">
          <a:xfrm flipV="1">
            <a:off x="5619750" y="4214813"/>
            <a:ext cx="0" cy="7921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" name="Line 4"/>
          <p:cNvSpPr>
            <a:spLocks noChangeShapeType="1"/>
          </p:cNvSpPr>
          <p:nvPr/>
        </p:nvSpPr>
        <p:spPr bwMode="gray">
          <a:xfrm flipH="1" flipV="1">
            <a:off x="7429518" y="2786058"/>
            <a:ext cx="45719" cy="7143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gray">
          <a:xfrm>
            <a:off x="6786563" y="3571876"/>
            <a:ext cx="2357437" cy="19389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i="1" u="sng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2009 – 2010 год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Расширение географии деятельности компании: выход на месторождения 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Мангистауской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области Северные 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Бузачи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Каракудук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(заказчики «</a:t>
            </a:r>
            <a:r>
              <a:rPr lang="en-US" sz="1000" dirty="0" err="1">
                <a:latin typeface="Tahoma" pitchFamily="34" charset="0"/>
                <a:cs typeface="Tahoma" pitchFamily="34" charset="0"/>
              </a:rPr>
              <a:t>Buzachi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 Operating Ltd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», ТОО «</a:t>
            </a:r>
            <a:r>
              <a:rPr lang="ru-RU" sz="1000" dirty="0" err="1">
                <a:latin typeface="Tahoma" pitchFamily="34" charset="0"/>
                <a:cs typeface="Tahoma" pitchFamily="34" charset="0"/>
              </a:rPr>
              <a:t>Каракудукмунай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»).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 2010 году впервые преодолена отметка в 200 тыс. м. проходки горных пород за 1 год. </a:t>
            </a:r>
          </a:p>
        </p:txBody>
      </p:sp>
      <p:sp>
        <p:nvSpPr>
          <p:cNvPr id="68" name="Прямоугольник 14"/>
          <p:cNvSpPr>
            <a:spLocks noChangeArrowheads="1"/>
          </p:cNvSpPr>
          <p:nvPr/>
        </p:nvSpPr>
        <p:spPr bwMode="auto">
          <a:xfrm rot="19039609">
            <a:off x="7255204" y="2210082"/>
            <a:ext cx="124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</a:rPr>
              <a:t>2009-2010</a:t>
            </a:r>
          </a:p>
        </p:txBody>
      </p:sp>
      <p:sp>
        <p:nvSpPr>
          <p:cNvPr id="69" name="Прямоугольник 70"/>
          <p:cNvSpPr>
            <a:spLocks noChangeArrowheads="1"/>
          </p:cNvSpPr>
          <p:nvPr/>
        </p:nvSpPr>
        <p:spPr bwMode="auto">
          <a:xfrm>
            <a:off x="214282" y="1142984"/>
            <a:ext cx="878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 dirty="0">
                <a:latin typeface="Tahoma" pitchFamily="34" charset="0"/>
                <a:cs typeface="Tahoma" pitchFamily="34" charset="0"/>
              </a:rPr>
              <a:t> За период работы при участии компании АО «ОМГ» открыты 26 новых нефтегазовых месторождений, пробурено более 5 000 000 погонных метров.</a:t>
            </a:r>
            <a:endParaRPr lang="ru-RU" sz="1400" dirty="0"/>
          </a:p>
        </p:txBody>
      </p:sp>
      <p:sp>
        <p:nvSpPr>
          <p:cNvPr id="70" name="Line 4"/>
          <p:cNvSpPr>
            <a:spLocks noChangeShapeType="1"/>
          </p:cNvSpPr>
          <p:nvPr/>
        </p:nvSpPr>
        <p:spPr bwMode="gray">
          <a:xfrm flipV="1">
            <a:off x="3428992" y="4857760"/>
            <a:ext cx="0" cy="568325"/>
          </a:xfrm>
          <a:prstGeom prst="line">
            <a:avLst/>
          </a:prstGeom>
          <a:noFill/>
          <a:ln w="25400">
            <a:solidFill>
              <a:srgbClr val="BEAF7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4"/>
          <p:cNvSpPr>
            <a:spLocks noChangeArrowheads="1"/>
          </p:cNvSpPr>
          <p:nvPr/>
        </p:nvSpPr>
        <p:spPr bwMode="gray">
          <a:xfrm>
            <a:off x="2857488" y="500042"/>
            <a:ext cx="3000396" cy="42862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ahoma" pitchFamily="34" charset="0"/>
                <a:cs typeface="Tahoma" pitchFamily="34" charset="0"/>
              </a:rPr>
              <a:t>ОСНОВНЫЕ ФАКТЫ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5"/>
          <p:cNvSpPr txBox="1">
            <a:spLocks noGrp="1" noChangeArrowheads="1"/>
          </p:cNvSpPr>
          <p:nvPr/>
        </p:nvSpPr>
        <p:spPr bwMode="gray">
          <a:xfrm>
            <a:off x="8435946" y="6583362"/>
            <a:ext cx="793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b"/>
          <a:lstStyle/>
          <a:p>
            <a:pPr algn="r"/>
            <a:fld id="{15807BC0-92C8-4429-82DF-D37587EA94F7}" type="slidenum">
              <a:rPr lang="ru-RU" sz="1000" b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pPr algn="r"/>
              <a:t>4</a:t>
            </a:fld>
            <a:endParaRPr lang="ru-RU" sz="1000" b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357158" y="3597275"/>
            <a:ext cx="8072438" cy="114300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kern="0" dirty="0">
                <a:latin typeface="Tahoma" pitchFamily="34" charset="0"/>
                <a:cs typeface="Tahoma" pitchFamily="34" charset="0"/>
              </a:rPr>
              <a:t>Основные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1600" kern="0" dirty="0">
                <a:latin typeface="Tahoma" pitchFamily="34" charset="0"/>
                <a:cs typeface="Tahoma" pitchFamily="34" charset="0"/>
              </a:rPr>
              <a:t>заказчики</a:t>
            </a:r>
            <a:endParaRPr lang="en-US" sz="1600" kern="0" dirty="0"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spcAft>
                <a:spcPts val="1200"/>
              </a:spcAft>
              <a:defRPr/>
            </a:pPr>
            <a:endParaRPr lang="en-US" sz="1600" kern="0" dirty="0"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defRPr/>
            </a:pPr>
            <a:endParaRPr lang="en-US" sz="1600" kern="0" dirty="0"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defRPr/>
            </a:pPr>
            <a:endParaRPr lang="en-US" sz="160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357158" y="1035050"/>
            <a:ext cx="8072438" cy="428625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16 % </a:t>
            </a:r>
            <a:r>
              <a:rPr lang="ru-RU" sz="1600" b="0" dirty="0">
                <a:latin typeface="Tahoma" pitchFamily="34" charset="0"/>
                <a:cs typeface="Tahoma" pitchFamily="34" charset="0"/>
              </a:rPr>
              <a:t>-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0" kern="0" dirty="0">
                <a:latin typeface="Tahoma" pitchFamily="34" charset="0"/>
                <a:cs typeface="Tahoma" pitchFamily="34" charset="0"/>
              </a:rPr>
              <a:t>доля рынка нефтесервисных услуг РК, занимаемая АО «ОМГ». </a:t>
            </a:r>
            <a:endParaRPr lang="ru-RU" sz="1600" b="0" kern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defRPr/>
            </a:pPr>
            <a:endParaRPr lang="en-US" sz="1600" b="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357158" y="1606550"/>
            <a:ext cx="8072438" cy="7143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600">
                <a:latin typeface="Tahoma" pitchFamily="34" charset="0"/>
                <a:cs typeface="Tahoma" pitchFamily="34" charset="0"/>
              </a:rPr>
              <a:t>1 150 сотрудников</a:t>
            </a:r>
            <a:r>
              <a:rPr lang="ru-RU" sz="1600" b="0">
                <a:latin typeface="Tahoma" pitchFamily="34" charset="0"/>
                <a:cs typeface="Tahoma" pitchFamily="34" charset="0"/>
              </a:rPr>
              <a:t> различного профиля работают в компании,</a:t>
            </a:r>
          </a:p>
          <a:p>
            <a:pPr eaLnBrk="0" hangingPunct="0"/>
            <a:r>
              <a:rPr lang="ru-RU" sz="1600">
                <a:latin typeface="Tahoma" pitchFamily="34" charset="0"/>
                <a:cs typeface="Tahoma" pitchFamily="34" charset="0"/>
              </a:rPr>
              <a:t>100% персонала </a:t>
            </a:r>
            <a:r>
              <a:rPr lang="ru-RU" sz="1600" b="0">
                <a:latin typeface="Tahoma" pitchFamily="34" charset="0"/>
                <a:cs typeface="Tahoma" pitchFamily="34" charset="0"/>
              </a:rPr>
              <a:t>– граждане Республики Казахстан.</a:t>
            </a:r>
          </a:p>
          <a:p>
            <a:pPr eaLnBrk="0" hangingPunct="0"/>
            <a:endParaRPr lang="ru-RU" sz="16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596" y="3606800"/>
            <a:ext cx="204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46" y="3606800"/>
            <a:ext cx="20097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596" y="4221162"/>
            <a:ext cx="20716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46" y="4206875"/>
            <a:ext cx="2000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4"/>
          <p:cNvSpPr txBox="1">
            <a:spLocks/>
          </p:cNvSpPr>
          <p:nvPr/>
        </p:nvSpPr>
        <p:spPr bwMode="auto">
          <a:xfrm>
            <a:off x="357158" y="5106987"/>
            <a:ext cx="8072438" cy="642938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ru-RU" sz="1600" b="0" dirty="0">
                <a:latin typeface="Tahoma" pitchFamily="34" charset="0"/>
                <a:cs typeface="Tahoma" pitchFamily="34" charset="0"/>
              </a:rPr>
              <a:t>При строительстве скважин «под ключ» мы работаем в тесном сотрудничестве с ведущими мировыми компаниями: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 bwMode="auto">
          <a:xfrm>
            <a:off x="2714612" y="5929330"/>
            <a:ext cx="5686425" cy="57150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ru-RU" sz="1600" b="0" dirty="0">
                <a:latin typeface="Tahoma" pitchFamily="34" charset="0"/>
                <a:cs typeface="Tahoma" pitchFamily="34" charset="0"/>
              </a:rPr>
              <a:t>«</a:t>
            </a:r>
            <a:r>
              <a:rPr lang="en-US" sz="1600" b="0" dirty="0">
                <a:latin typeface="Tahoma" pitchFamily="34" charset="0"/>
                <a:cs typeface="Tahoma" pitchFamily="34" charset="0"/>
              </a:rPr>
              <a:t>Baker Hughes</a:t>
            </a:r>
            <a:r>
              <a:rPr lang="ru-RU" sz="1600" b="0" dirty="0">
                <a:latin typeface="Tahoma" pitchFamily="34" charset="0"/>
                <a:cs typeface="Tahoma" pitchFamily="34" charset="0"/>
              </a:rPr>
              <a:t>»       «</a:t>
            </a:r>
            <a:r>
              <a:rPr lang="en-US" sz="1600" b="0" dirty="0">
                <a:latin typeface="Tahoma" pitchFamily="34" charset="0"/>
                <a:cs typeface="Tahoma" pitchFamily="34" charset="0"/>
              </a:rPr>
              <a:t>Smith</a:t>
            </a:r>
            <a:r>
              <a:rPr lang="ru-RU" sz="1600" b="0" dirty="0">
                <a:latin typeface="Tahoma" pitchFamily="34" charset="0"/>
                <a:cs typeface="Tahoma" pitchFamily="34" charset="0"/>
              </a:rPr>
              <a:t>»     «</a:t>
            </a:r>
            <a:r>
              <a:rPr lang="en-US" sz="1600" b="0" dirty="0">
                <a:latin typeface="Tahoma" pitchFamily="34" charset="0"/>
                <a:cs typeface="Tahoma" pitchFamily="34" charset="0"/>
              </a:rPr>
              <a:t>Reed</a:t>
            </a:r>
            <a:r>
              <a:rPr lang="ru-RU" sz="1600" b="0" dirty="0">
                <a:latin typeface="Tahoma" pitchFamily="34" charset="0"/>
                <a:cs typeface="Tahoma" pitchFamily="34" charset="0"/>
              </a:rPr>
              <a:t>»    «</a:t>
            </a:r>
            <a:r>
              <a:rPr lang="en-US" sz="1600" b="0" dirty="0">
                <a:latin typeface="Tahoma" pitchFamily="34" charset="0"/>
                <a:cs typeface="Tahoma" pitchFamily="34" charset="0"/>
              </a:rPr>
              <a:t>DDS</a:t>
            </a:r>
            <a:r>
              <a:rPr lang="ru-RU" sz="1600" b="0" dirty="0">
                <a:latin typeface="Tahoma" pitchFamily="34" charset="0"/>
                <a:cs typeface="Tahoma" pitchFamily="34" charset="0"/>
              </a:rPr>
              <a:t>»</a:t>
            </a:r>
            <a:r>
              <a:rPr lang="en-US" sz="1600" b="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1600" b="0" dirty="0">
                <a:latin typeface="Tahoma" pitchFamily="34" charset="0"/>
                <a:cs typeface="Tahoma" pitchFamily="34" charset="0"/>
              </a:rPr>
              <a:t> «</a:t>
            </a:r>
            <a:r>
              <a:rPr lang="en-US" sz="1600" b="0" dirty="0">
                <a:latin typeface="Tahoma" pitchFamily="34" charset="0"/>
                <a:cs typeface="Tahoma" pitchFamily="34" charset="0"/>
              </a:rPr>
              <a:t>S</a:t>
            </a:r>
            <a:r>
              <a:rPr lang="ru-RU" sz="1600" b="0" dirty="0">
                <a:latin typeface="Tahoma" pitchFamily="34" charset="0"/>
                <a:cs typeface="Tahoma" pitchFamily="34" charset="0"/>
              </a:rPr>
              <a:t>с</a:t>
            </a:r>
            <a:r>
              <a:rPr lang="en-US" sz="1600" b="0" dirty="0" err="1">
                <a:latin typeface="Tahoma" pitchFamily="34" charset="0"/>
                <a:cs typeface="Tahoma" pitchFamily="34" charset="0"/>
              </a:rPr>
              <a:t>hlumberger</a:t>
            </a:r>
            <a:r>
              <a:rPr lang="ru-RU" sz="1600" b="0" dirty="0">
                <a:latin typeface="Tahoma" pitchFamily="34" charset="0"/>
                <a:cs typeface="Tahoma" pitchFamily="34" charset="0"/>
              </a:rPr>
              <a:t>»        «</a:t>
            </a:r>
            <a:r>
              <a:rPr lang="en-US" sz="1600" b="0" dirty="0" err="1">
                <a:latin typeface="Tahoma" pitchFamily="34" charset="0"/>
                <a:cs typeface="Tahoma" pitchFamily="34" charset="0"/>
              </a:rPr>
              <a:t>Gyrodata</a:t>
            </a:r>
            <a:r>
              <a:rPr lang="ru-RU" sz="1600" b="0" dirty="0">
                <a:latin typeface="Tahoma" pitchFamily="34" charset="0"/>
                <a:cs typeface="Tahoma" pitchFamily="34" charset="0"/>
              </a:rPr>
              <a:t>»      «</a:t>
            </a:r>
            <a:r>
              <a:rPr lang="en-US" sz="1600" b="0" dirty="0">
                <a:latin typeface="Tahoma" pitchFamily="34" charset="0"/>
                <a:cs typeface="Tahoma" pitchFamily="34" charset="0"/>
              </a:rPr>
              <a:t>MI Drilling</a:t>
            </a:r>
            <a:r>
              <a:rPr lang="ru-RU" sz="1600" b="0" dirty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22" name="Content Placeholder 4"/>
          <p:cNvSpPr txBox="1">
            <a:spLocks/>
          </p:cNvSpPr>
          <p:nvPr/>
        </p:nvSpPr>
        <p:spPr bwMode="auto">
          <a:xfrm>
            <a:off x="357158" y="5929330"/>
            <a:ext cx="2214563" cy="57150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ru-RU" sz="1600" kern="0" dirty="0">
                <a:latin typeface="Tahoma" pitchFamily="34" charset="0"/>
                <a:cs typeface="Tahoma" pitchFamily="34" charset="0"/>
              </a:rPr>
              <a:t>Наши партнеры</a:t>
            </a:r>
            <a:endParaRPr lang="en-US" sz="1600" kern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" name="Picture 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71" y="3616325"/>
            <a:ext cx="1114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ontent Placeholder 4"/>
          <p:cNvSpPr txBox="1">
            <a:spLocks/>
          </p:cNvSpPr>
          <p:nvPr/>
        </p:nvSpPr>
        <p:spPr bwMode="auto">
          <a:xfrm>
            <a:off x="357158" y="2606675"/>
            <a:ext cx="8072438" cy="7143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600">
                <a:latin typeface="Tahoma" pitchFamily="34" charset="0"/>
                <a:cs typeface="Tahoma" pitchFamily="34" charset="0"/>
              </a:rPr>
              <a:t>11 бригад </a:t>
            </a:r>
            <a:r>
              <a:rPr lang="ru-RU" sz="1600" b="0">
                <a:latin typeface="Tahoma" pitchFamily="34" charset="0"/>
                <a:cs typeface="Tahoma" pitchFamily="34" charset="0"/>
              </a:rPr>
              <a:t>глубокого бурения осуществляют строительство скважин на </a:t>
            </a:r>
          </a:p>
          <a:p>
            <a:pPr eaLnBrk="0" hangingPunct="0"/>
            <a:r>
              <a:rPr lang="ru-RU" sz="1600">
                <a:latin typeface="Tahoma" pitchFamily="34" charset="0"/>
                <a:cs typeface="Tahoma" pitchFamily="34" charset="0"/>
              </a:rPr>
              <a:t>11 буровых установках </a:t>
            </a:r>
            <a:r>
              <a:rPr lang="ru-RU" sz="1600" b="0">
                <a:latin typeface="Tahoma" pitchFamily="34" charset="0"/>
                <a:cs typeface="Tahoma" pitchFamily="34" charset="0"/>
              </a:rPr>
              <a:t>грузоподъемностью от 80 до 320 тонн.</a:t>
            </a:r>
            <a:endParaRPr lang="ru-RU" sz="16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285728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357166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 txBox="1">
            <a:spLocks noGrp="1" noChangeArrowheads="1"/>
          </p:cNvSpPr>
          <p:nvPr/>
        </p:nvSpPr>
        <p:spPr bwMode="gray">
          <a:xfrm>
            <a:off x="8435946" y="6583362"/>
            <a:ext cx="793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b"/>
          <a:lstStyle/>
          <a:p>
            <a:pPr algn="r"/>
            <a:fld id="{15807BC0-92C8-4429-82DF-D37587EA94F7}" type="slidenum">
              <a:rPr lang="ru-RU" sz="1000" b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pPr algn="r"/>
              <a:t>5</a:t>
            </a:fld>
            <a:endParaRPr lang="ru-RU" sz="1000" b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14"/>
          <p:cNvSpPr>
            <a:spLocks noChangeArrowheads="1"/>
          </p:cNvSpPr>
          <p:nvPr/>
        </p:nvSpPr>
        <p:spPr bwMode="auto">
          <a:xfrm>
            <a:off x="3143240" y="571480"/>
            <a:ext cx="2714626" cy="369332"/>
          </a:xfrm>
          <a:prstGeom prst="rect">
            <a:avLst/>
          </a:prstGeom>
          <a:solidFill>
            <a:schemeClr val="bg1"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Tahoma" pitchFamily="34" charset="0"/>
                <a:cs typeface="Tahoma" pitchFamily="34" charset="0"/>
              </a:rPr>
              <a:t>ДИНАМИКА РАЗВИТИЯ</a:t>
            </a:r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428596" y="1142984"/>
            <a:ext cx="1079500" cy="28575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50000"/>
              </a:spcBef>
              <a:defRPr/>
            </a:pPr>
            <a:r>
              <a:rPr lang="ru-RU" sz="1400" kern="0" dirty="0">
                <a:latin typeface="Tahoma" pitchFamily="34" charset="0"/>
                <a:cs typeface="Tahoma" pitchFamily="34" charset="0"/>
              </a:rPr>
              <a:t>2008 </a:t>
            </a:r>
            <a:endParaRPr lang="en-US" sz="140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Content Placeholder 4"/>
          <p:cNvSpPr txBox="1">
            <a:spLocks/>
          </p:cNvSpPr>
          <p:nvPr/>
        </p:nvSpPr>
        <p:spPr>
          <a:xfrm>
            <a:off x="285720" y="2428868"/>
            <a:ext cx="2232025" cy="1214438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ru-RU" sz="1400" b="0" kern="0" dirty="0">
                <a:latin typeface="Tahoma" pitchFamily="34" charset="0"/>
                <a:cs typeface="Tahoma" pitchFamily="34" charset="0"/>
              </a:rPr>
              <a:t>- 59 скважин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1400" b="0" kern="0" dirty="0">
                <a:latin typeface="Tahoma" pitchFamily="34" charset="0"/>
                <a:cs typeface="Tahoma" pitchFamily="34" charset="0"/>
              </a:rPr>
              <a:t>- 11 боковых стволов</a:t>
            </a:r>
          </a:p>
          <a:p>
            <a:pPr eaLnBrk="0" hangingPunct="0">
              <a:spcBef>
                <a:spcPts val="0"/>
              </a:spcBef>
              <a:buFontTx/>
              <a:buChar char="-"/>
              <a:defRPr/>
            </a:pPr>
            <a:r>
              <a:rPr lang="ru-RU" sz="1400" b="0" kern="0" dirty="0">
                <a:latin typeface="Tahoma" pitchFamily="34" charset="0"/>
                <a:cs typeface="Tahoma" pitchFamily="34" charset="0"/>
              </a:rPr>
              <a:t>1 скважина на воду</a:t>
            </a:r>
          </a:p>
          <a:p>
            <a:pPr eaLnBrk="0" hangingPunct="0">
              <a:spcBef>
                <a:spcPts val="0"/>
              </a:spcBef>
              <a:defRPr/>
            </a:pPr>
            <a:endParaRPr lang="ru-RU" sz="1400" b="0" kern="0" dirty="0">
              <a:latin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ru-RU" sz="1400" b="0" kern="0" dirty="0">
                <a:latin typeface="Tahoma" pitchFamily="34" charset="0"/>
                <a:cs typeface="Tahoma" pitchFamily="34" charset="0"/>
              </a:rPr>
              <a:t>- 77 051 метров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40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Content Placeholder 4"/>
          <p:cNvSpPr txBox="1">
            <a:spLocks/>
          </p:cNvSpPr>
          <p:nvPr/>
        </p:nvSpPr>
        <p:spPr>
          <a:xfrm>
            <a:off x="2143108" y="2428868"/>
            <a:ext cx="2643206" cy="1081088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ru-RU" sz="1400" b="0" kern="0" dirty="0">
                <a:latin typeface="Tahoma" pitchFamily="34" charset="0"/>
                <a:cs typeface="Tahoma" pitchFamily="34" charset="0"/>
              </a:rPr>
              <a:t>- 85 скважин	</a:t>
            </a:r>
          </a:p>
          <a:p>
            <a:pPr eaLnBrk="0" hangingPunct="0">
              <a:spcBef>
                <a:spcPts val="0"/>
              </a:spcBef>
              <a:buFontTx/>
              <a:buChar char="-"/>
              <a:defRPr/>
            </a:pPr>
            <a:r>
              <a:rPr lang="ru-RU" sz="1400" b="0" kern="0" dirty="0">
                <a:latin typeface="Tahoma" pitchFamily="34" charset="0"/>
                <a:cs typeface="Tahoma" pitchFamily="34" charset="0"/>
              </a:rPr>
              <a:t>13 </a:t>
            </a:r>
            <a:r>
              <a:rPr lang="ru-RU" sz="1400" b="0" kern="0" dirty="0" smtClean="0">
                <a:latin typeface="Tahoma" pitchFamily="34" charset="0"/>
                <a:cs typeface="Tahoma" pitchFamily="34" charset="0"/>
              </a:rPr>
              <a:t>боковых </a:t>
            </a:r>
            <a:r>
              <a:rPr lang="ru-RU" sz="1400" b="0" kern="0" dirty="0">
                <a:latin typeface="Tahoma" pitchFamily="34" charset="0"/>
                <a:cs typeface="Tahoma" pitchFamily="34" charset="0"/>
              </a:rPr>
              <a:t>стволов</a:t>
            </a:r>
          </a:p>
          <a:p>
            <a:pPr eaLnBrk="0" hangingPunct="0">
              <a:spcBef>
                <a:spcPts val="0"/>
              </a:spcBef>
              <a:buFontTx/>
              <a:buChar char="-"/>
              <a:defRPr/>
            </a:pPr>
            <a:endParaRPr lang="ru-RU" sz="1400" b="0" kern="0" dirty="0" smtClean="0">
              <a:latin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-"/>
              <a:defRPr/>
            </a:pPr>
            <a:endParaRPr lang="ru-RU" sz="1400" b="0" kern="0" dirty="0">
              <a:latin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-"/>
              <a:defRPr/>
            </a:pPr>
            <a:r>
              <a:rPr lang="ru-RU" sz="1400" b="0" kern="0" dirty="0">
                <a:latin typeface="Tahoma" pitchFamily="34" charset="0"/>
                <a:cs typeface="Tahoma" pitchFamily="34" charset="0"/>
              </a:rPr>
              <a:t>132 495 метров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1400" b="0" kern="0" dirty="0">
                <a:latin typeface="Tahoma" pitchFamily="34" charset="0"/>
                <a:cs typeface="Tahoma" pitchFamily="34" charset="0"/>
              </a:rPr>
              <a:t>    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40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3929058" y="2428868"/>
            <a:ext cx="1928826" cy="1214438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ru-RU" sz="1400" b="0" kern="0" dirty="0">
                <a:latin typeface="Tahoma" pitchFamily="34" charset="0"/>
                <a:cs typeface="Tahoma" pitchFamily="34" charset="0"/>
              </a:rPr>
              <a:t>- 180 скважин</a:t>
            </a:r>
          </a:p>
          <a:p>
            <a:pPr eaLnBrk="0" hangingPunct="0">
              <a:spcBef>
                <a:spcPts val="0"/>
              </a:spcBef>
              <a:buFontTx/>
              <a:buChar char="-"/>
              <a:defRPr/>
            </a:pPr>
            <a:r>
              <a:rPr lang="ru-RU" sz="1400" b="0" kern="0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0" kern="0" dirty="0">
                <a:latin typeface="Tahoma" pitchFamily="34" charset="0"/>
                <a:cs typeface="Tahoma" pitchFamily="34" charset="0"/>
              </a:rPr>
              <a:t>боковых </a:t>
            </a:r>
            <a:r>
              <a:rPr lang="ru-RU" sz="1400" b="0" kern="0" dirty="0" smtClean="0">
                <a:latin typeface="Tahoma" pitchFamily="34" charset="0"/>
                <a:cs typeface="Tahoma" pitchFamily="34" charset="0"/>
              </a:rPr>
              <a:t>ствола</a:t>
            </a:r>
            <a:endParaRPr lang="ru-RU" sz="1400" b="0" kern="0" dirty="0">
              <a:latin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-"/>
              <a:defRPr/>
            </a:pPr>
            <a:endParaRPr lang="ru-RU" sz="1400" b="0" kern="0" dirty="0" smtClean="0">
              <a:latin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buFontTx/>
              <a:buChar char="-"/>
              <a:defRPr/>
            </a:pPr>
            <a:endParaRPr lang="ru-RU" sz="1400" b="0" kern="0" dirty="0">
              <a:latin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ru-RU" sz="1400" b="0" kern="0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ru-RU" sz="1400" b="0" kern="0" dirty="0">
                <a:latin typeface="Tahoma" pitchFamily="34" charset="0"/>
                <a:cs typeface="Tahoma" pitchFamily="34" charset="0"/>
              </a:rPr>
              <a:t>230 500 метров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40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2143108" y="1142984"/>
            <a:ext cx="1081088" cy="28575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50000"/>
              </a:spcBef>
              <a:defRPr/>
            </a:pPr>
            <a:r>
              <a:rPr lang="ru-RU" sz="1400" kern="0" dirty="0">
                <a:latin typeface="Tahoma" pitchFamily="34" charset="0"/>
                <a:cs typeface="Tahoma" pitchFamily="34" charset="0"/>
              </a:rPr>
              <a:t>2009 </a:t>
            </a:r>
            <a:endParaRPr lang="en-US" sz="140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3857620" y="1142984"/>
            <a:ext cx="1079500" cy="28575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50000"/>
              </a:spcBef>
              <a:defRPr/>
            </a:pPr>
            <a:r>
              <a:rPr lang="ru-RU" sz="1400" kern="0" dirty="0">
                <a:latin typeface="Tahoma" pitchFamily="34" charset="0"/>
                <a:cs typeface="Tahoma" pitchFamily="34" charset="0"/>
              </a:rPr>
              <a:t>2010 </a:t>
            </a:r>
            <a:endParaRPr lang="en-US" sz="140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1500166" y="5429264"/>
            <a:ext cx="7143800" cy="785812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Достижение поставленной цели осуществляется сбалансированным решением социально-экономических задач и проблем сохранения благоприятной окружающей среды.</a:t>
            </a:r>
            <a:endParaRPr lang="en-US" sz="1400" kern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" name="Picture 22"/>
          <p:cNvPicPr>
            <a:picLocks noChangeAspect="1" noChangeArrowheads="1"/>
          </p:cNvPicPr>
          <p:nvPr/>
        </p:nvPicPr>
        <p:blipFill>
          <a:blip r:embed="rId7">
            <a:lum bright="-8000"/>
          </a:blip>
          <a:srcRect/>
          <a:stretch>
            <a:fillRect/>
          </a:stretch>
        </p:blipFill>
        <p:spPr bwMode="auto">
          <a:xfrm>
            <a:off x="357158" y="5214950"/>
            <a:ext cx="1143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7" name="Рисунок 39" descr="человег с кубком.JPG"/>
          <p:cNvPicPr>
            <a:picLocks noChangeAspect="1"/>
          </p:cNvPicPr>
          <p:nvPr/>
        </p:nvPicPr>
        <p:blipFill>
          <a:blip r:embed="rId8">
            <a:lum bright="-8000"/>
          </a:blip>
          <a:srcRect/>
          <a:stretch>
            <a:fillRect/>
          </a:stretch>
        </p:blipFill>
        <p:spPr bwMode="auto">
          <a:xfrm>
            <a:off x="7286644" y="3786190"/>
            <a:ext cx="1031621" cy="14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8" name="Content Placeholder 4"/>
          <p:cNvSpPr txBox="1">
            <a:spLocks/>
          </p:cNvSpPr>
          <p:nvPr/>
        </p:nvSpPr>
        <p:spPr bwMode="auto">
          <a:xfrm>
            <a:off x="309563" y="4429125"/>
            <a:ext cx="76438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600" dirty="0">
                <a:latin typeface="Tahoma" pitchFamily="34" charset="0"/>
                <a:cs typeface="Tahoma" pitchFamily="34" charset="0"/>
              </a:rPr>
              <a:t>Стратегическая цель АО «</a:t>
            </a:r>
            <a:r>
              <a:rPr lang="ru-RU" sz="1600" dirty="0" err="1">
                <a:latin typeface="Tahoma" pitchFamily="34" charset="0"/>
                <a:cs typeface="Tahoma" pitchFamily="34" charset="0"/>
              </a:rPr>
              <a:t>Онтустик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cs typeface="Tahoma" pitchFamily="34" charset="0"/>
              </a:rPr>
              <a:t>Мунайгаз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» -  стать ведущей буровой компанией на территории Республики Казахстан. </a:t>
            </a:r>
          </a:p>
        </p:txBody>
      </p:sp>
      <p:pic>
        <p:nvPicPr>
          <p:cNvPr id="40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1428736"/>
            <a:ext cx="1000132" cy="1000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1428736"/>
            <a:ext cx="1000132" cy="10075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1428736"/>
            <a:ext cx="1000131" cy="100013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1428736"/>
            <a:ext cx="1000132" cy="1000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4379913" y="3244850"/>
            <a:ext cx="1857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defRPr/>
            </a:pPr>
            <a:endParaRPr lang="en-US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715008" y="1142984"/>
            <a:ext cx="1081087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50000"/>
              </a:spcBef>
              <a:defRPr/>
            </a:pPr>
            <a:r>
              <a:rPr lang="ru-RU" sz="1400" kern="0" dirty="0">
                <a:latin typeface="Tahoma" pitchFamily="34" charset="0"/>
                <a:cs typeface="Tahoma" pitchFamily="34" charset="0"/>
              </a:rPr>
              <a:t>2011 </a:t>
            </a:r>
            <a:endParaRPr lang="en-US" sz="140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86116" y="3643314"/>
            <a:ext cx="27622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kern="0" dirty="0" smtClean="0">
                <a:latin typeface="Tahoma" pitchFamily="34" charset="0"/>
                <a:cs typeface="Tahoma" pitchFamily="34" charset="0"/>
              </a:rPr>
              <a:t>П</a:t>
            </a:r>
            <a:r>
              <a:rPr lang="ru-RU" b="0" kern="0" dirty="0" smtClean="0">
                <a:latin typeface="Tahoma" pitchFamily="34" charset="0"/>
                <a:cs typeface="Tahoma" pitchFamily="34" charset="0"/>
              </a:rPr>
              <a:t>роходки </a:t>
            </a:r>
            <a:r>
              <a:rPr lang="ru-RU" b="0" kern="0" dirty="0">
                <a:latin typeface="Tahoma" pitchFamily="34" charset="0"/>
                <a:cs typeface="Tahoma" pitchFamily="34" charset="0"/>
              </a:rPr>
              <a:t>горных пород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9" name="Picture 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20" y="1428736"/>
            <a:ext cx="1000131" cy="100013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Прямоугольник 49"/>
          <p:cNvSpPr/>
          <p:nvPr/>
        </p:nvSpPr>
        <p:spPr>
          <a:xfrm>
            <a:off x="7500958" y="1142984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ru-RU" sz="1400" kern="0" dirty="0" smtClean="0">
                <a:latin typeface="Tahoma" pitchFamily="34" charset="0"/>
                <a:cs typeface="Tahoma" pitchFamily="34" charset="0"/>
              </a:rPr>
              <a:t>201</a:t>
            </a:r>
            <a:r>
              <a:rPr lang="en-US" sz="1400" kern="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ru-RU" sz="1400" kern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cs typeface="Tahoma" pitchFamily="34" charset="0"/>
              </a:rPr>
              <a:t>(6 </a:t>
            </a:r>
            <a:r>
              <a:rPr lang="ru-RU" sz="1400" kern="0" dirty="0" smtClean="0">
                <a:latin typeface="Tahoma" pitchFamily="34" charset="0"/>
                <a:cs typeface="Tahoma" pitchFamily="34" charset="0"/>
              </a:rPr>
              <a:t>мес.)</a:t>
            </a:r>
            <a:endParaRPr lang="en-US" sz="140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72132" y="2428868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166 скважин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- 7 боковых стволов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572132" y="3286124"/>
            <a:ext cx="1814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 - 223 017 метров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358082" y="2357430"/>
            <a:ext cx="1500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- 6 боковых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- 72 скважины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7">
            <a:lum bright="-10000"/>
          </a:blip>
          <a:srcRect/>
          <a:stretch>
            <a:fillRect/>
          </a:stretch>
        </p:blipFill>
        <p:spPr bwMode="auto">
          <a:xfrm>
            <a:off x="428596" y="1500174"/>
            <a:ext cx="8010549" cy="376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3000364" y="500042"/>
            <a:ext cx="3714776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Tahoma" pitchFamily="34" charset="0"/>
                <a:cs typeface="Tahoma" pitchFamily="34" charset="0"/>
              </a:rPr>
              <a:t>ГЕОГРАФИЯ ДЕЯТЕЛЬНОСТИ</a:t>
            </a:r>
          </a:p>
        </p:txBody>
      </p:sp>
      <p:cxnSp>
        <p:nvCxnSpPr>
          <p:cNvPr id="16" name="Соединительная линия уступом 29"/>
          <p:cNvCxnSpPr>
            <a:cxnSpLocks noChangeShapeType="1"/>
          </p:cNvCxnSpPr>
          <p:nvPr/>
        </p:nvCxnSpPr>
        <p:spPr bwMode="auto">
          <a:xfrm>
            <a:off x="3071802" y="1928802"/>
            <a:ext cx="571500" cy="1641475"/>
          </a:xfrm>
          <a:prstGeom prst="bentConnector2">
            <a:avLst/>
          </a:prstGeom>
          <a:noFill/>
          <a:ln w="25400" algn="ctr">
            <a:solidFill>
              <a:srgbClr val="10398C"/>
            </a:solidFill>
            <a:round/>
            <a:headEnd/>
            <a:tailEnd/>
          </a:ln>
        </p:spPr>
      </p:cxn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3702816"/>
            <a:ext cx="1857374" cy="1547048"/>
          </a:xfrm>
          <a:prstGeom prst="rect">
            <a:avLst/>
          </a:prstGeom>
          <a:noFill/>
          <a:ln w="22225">
            <a:solidFill>
              <a:srgbClr val="10398C"/>
            </a:solidFill>
            <a:miter lim="800000"/>
            <a:headEnd/>
            <a:tailEnd/>
          </a:ln>
        </p:spPr>
      </p:pic>
      <p:cxnSp>
        <p:nvCxnSpPr>
          <p:cNvPr id="18" name="Соединительная линия уступом 39"/>
          <p:cNvCxnSpPr>
            <a:cxnSpLocks noChangeShapeType="1"/>
          </p:cNvCxnSpPr>
          <p:nvPr/>
        </p:nvCxnSpPr>
        <p:spPr bwMode="auto">
          <a:xfrm rot="10800000">
            <a:off x="5072066" y="4500570"/>
            <a:ext cx="635000" cy="1450975"/>
          </a:xfrm>
          <a:prstGeom prst="bentConnector2">
            <a:avLst/>
          </a:prstGeom>
          <a:noFill/>
          <a:ln w="25400" algn="ctr">
            <a:solidFill>
              <a:srgbClr val="10398C"/>
            </a:solidFill>
            <a:round/>
            <a:headEnd/>
            <a:tailEnd/>
          </a:ln>
        </p:spPr>
      </p:cxnSp>
      <p:cxnSp>
        <p:nvCxnSpPr>
          <p:cNvPr id="19" name="Соединительная линия уступом 42"/>
          <p:cNvCxnSpPr>
            <a:cxnSpLocks noChangeShapeType="1"/>
          </p:cNvCxnSpPr>
          <p:nvPr/>
        </p:nvCxnSpPr>
        <p:spPr bwMode="auto">
          <a:xfrm rot="5400000">
            <a:off x="7574776" y="5212570"/>
            <a:ext cx="371475" cy="519112"/>
          </a:xfrm>
          <a:prstGeom prst="bentConnector2">
            <a:avLst/>
          </a:prstGeom>
          <a:noFill/>
          <a:ln w="25400" algn="ctr">
            <a:solidFill>
              <a:srgbClr val="10398C"/>
            </a:solidFill>
            <a:round/>
            <a:headEnd/>
            <a:tailEnd/>
          </a:ln>
        </p:spPr>
      </p:cxn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4857760"/>
            <a:ext cx="1629599" cy="1428768"/>
          </a:xfrm>
          <a:prstGeom prst="rect">
            <a:avLst/>
          </a:prstGeom>
          <a:noFill/>
          <a:ln w="25400">
            <a:solidFill>
              <a:srgbClr val="10398C"/>
            </a:solidFill>
            <a:miter lim="800000"/>
            <a:headEnd/>
            <a:tailEnd/>
          </a:ln>
        </p:spPr>
      </p:pic>
      <p:cxnSp>
        <p:nvCxnSpPr>
          <p:cNvPr id="21" name="Соединительная линия уступом 46"/>
          <p:cNvCxnSpPr>
            <a:cxnSpLocks noChangeShapeType="1"/>
          </p:cNvCxnSpPr>
          <p:nvPr/>
        </p:nvCxnSpPr>
        <p:spPr bwMode="auto">
          <a:xfrm rot="5400000" flipH="1" flipV="1">
            <a:off x="964381" y="4036223"/>
            <a:ext cx="857250" cy="785812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rgbClr val="10398C"/>
            </a:solidFill>
            <a:round/>
            <a:headEnd/>
            <a:tailEnd/>
          </a:ln>
        </p:spPr>
      </p:cxnSp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10">
            <a:lum bright="-8000"/>
          </a:blip>
          <a:srcRect r="86647"/>
          <a:stretch>
            <a:fillRect/>
          </a:stretch>
        </p:blipFill>
        <p:spPr bwMode="auto">
          <a:xfrm>
            <a:off x="2214547" y="4786322"/>
            <a:ext cx="641388" cy="151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43570" y="4929198"/>
            <a:ext cx="1857388" cy="1506802"/>
          </a:xfrm>
          <a:prstGeom prst="rect">
            <a:avLst/>
          </a:prstGeom>
          <a:noFill/>
          <a:ln w="22225">
            <a:solidFill>
              <a:srgbClr val="10398C"/>
            </a:solidFill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14480" y="928670"/>
            <a:ext cx="1357322" cy="1633310"/>
          </a:xfrm>
          <a:prstGeom prst="rect">
            <a:avLst/>
          </a:prstGeom>
          <a:solidFill>
            <a:srgbClr val="10398C"/>
          </a:solidFill>
          <a:ln w="25400">
            <a:solidFill>
              <a:srgbClr val="10398C"/>
            </a:solidFill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857488" y="4786322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-районы работ АО «ОМГ» прошлых лет</a:t>
            </a:r>
          </a:p>
          <a:p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-районы работ АО «ОМГ» в настоящее время</a:t>
            </a:r>
          </a:p>
          <a:p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- производственная база АО «ОМГ»</a:t>
            </a:r>
          </a:p>
          <a:p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285728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4"/>
          <p:cNvSpPr>
            <a:spLocks noChangeArrowheads="1"/>
          </p:cNvSpPr>
          <p:nvPr/>
        </p:nvSpPr>
        <p:spPr bwMode="auto">
          <a:xfrm>
            <a:off x="2285984" y="714356"/>
            <a:ext cx="4572032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itchFamily="34" charset="0"/>
                <a:cs typeface="Tahoma" pitchFamily="34" charset="0"/>
              </a:rPr>
              <a:t>ПОЧЕМУ «ОНТУСТИК МУНАЙГАЗ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»?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57224" y="1142984"/>
            <a:ext cx="1989697" cy="8572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marL="0" lvl="1" algn="ctr"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Кому Вы доверите реализацию Вашего проекта?</a:t>
            </a:r>
            <a:endParaRPr lang="ru-RU" sz="12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86116" y="1071546"/>
            <a:ext cx="2643206" cy="785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marL="0" lvl="1" algn="ctr"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Вам нужна современная техника       или Вы предпочитаете «традиционные» методы?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Рисунок 12" descr="человек с киркой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071678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357950" y="1071546"/>
            <a:ext cx="2000264" cy="1000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marL="0" lvl="1" algn="ctr"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Вам нужны эффективные решения стоящих перед Вами задач? </a:t>
            </a:r>
            <a:endParaRPr lang="ru-RU" sz="1200" b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86256"/>
            <a:ext cx="187557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357694"/>
            <a:ext cx="1875573" cy="198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2071678"/>
            <a:ext cx="189999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2071678"/>
            <a:ext cx="188596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4286256"/>
            <a:ext cx="1910306" cy="200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1428728" y="714356"/>
            <a:ext cx="6357982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itchFamily="34" charset="0"/>
                <a:cs typeface="Tahoma" pitchFamily="34" charset="0"/>
              </a:rPr>
              <a:t>ПОЧЕМУ «ОНТУСТИК МУНАЙГАЗ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»? </a:t>
            </a:r>
            <a:r>
              <a:rPr lang="ru-RU" dirty="0">
                <a:latin typeface="Tahoma" pitchFamily="34" charset="0"/>
                <a:cs typeface="Tahoma" pitchFamily="34" charset="0"/>
              </a:rPr>
              <a:t>-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ПЕРСОНАЛ 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2071678"/>
            <a:ext cx="9144000" cy="928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marL="0" lvl="1" algn="ctr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850" dirty="0">
                <a:solidFill>
                  <a:srgbClr val="10398C"/>
                </a:solidFill>
                <a:latin typeface="Tahoma" pitchFamily="34" charset="0"/>
                <a:cs typeface="Tahoma" pitchFamily="34" charset="0"/>
              </a:rPr>
              <a:t>Одним из ключевых преимуществ АО «ОМГ» являются сотрудники  </a:t>
            </a:r>
          </a:p>
          <a:p>
            <a:pPr marL="0" lvl="1" algn="ctr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накопившие уникальный опыт бурения за более чем 50 лет работы в РК. </a:t>
            </a:r>
          </a:p>
          <a:p>
            <a:pPr marL="0" lvl="1" algn="just">
              <a:spcBef>
                <a:spcPct val="50000"/>
              </a:spcBef>
              <a:defRPr/>
            </a:pPr>
            <a:endParaRPr lang="ru-RU" sz="1200" b="0" dirty="0">
              <a:latin typeface="Tahoma" pitchFamily="34" charset="0"/>
              <a:cs typeface="Tahoma" pitchFamily="34" charset="0"/>
            </a:endParaRPr>
          </a:p>
          <a:p>
            <a:pPr marL="0" lvl="1" algn="just">
              <a:spcBef>
                <a:spcPct val="50000"/>
              </a:spcBef>
              <a:defRPr/>
            </a:pPr>
            <a:endParaRPr lang="ru-RU" sz="12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00034" y="1142984"/>
            <a:ext cx="8143875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marL="0" lvl="1">
              <a:spcBef>
                <a:spcPct val="50000"/>
              </a:spcBef>
            </a:pPr>
            <a:r>
              <a:rPr lang="ru-RU" sz="1400" i="1" dirty="0">
                <a:latin typeface="Tahoma" pitchFamily="34" charset="0"/>
                <a:cs typeface="Tahoma" pitchFamily="34" charset="0"/>
              </a:rPr>
              <a:t>Любые технологии можно купить. </a:t>
            </a:r>
          </a:p>
          <a:p>
            <a:pPr marL="0" lvl="1">
              <a:spcBef>
                <a:spcPct val="50000"/>
              </a:spcBef>
            </a:pPr>
            <a:r>
              <a:rPr lang="ru-RU" sz="1400" i="1" dirty="0">
                <a:latin typeface="Tahoma" pitchFamily="34" charset="0"/>
                <a:cs typeface="Tahoma" pitchFamily="34" charset="0"/>
              </a:rPr>
              <a:t>Опыт приобретается лишь со временем, сталкиваясь с проблемами и находя пути их решения.</a:t>
            </a:r>
          </a:p>
          <a:p>
            <a:pPr marL="0" lvl="1" algn="just">
              <a:spcBef>
                <a:spcPct val="50000"/>
              </a:spcBef>
            </a:pPr>
            <a:endParaRPr lang="ru-RU" sz="12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66750" y="5857875"/>
            <a:ext cx="8429625" cy="785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marL="0" lvl="1">
              <a:spcBef>
                <a:spcPct val="50000"/>
              </a:spcBef>
            </a:pPr>
            <a:r>
              <a:rPr lang="ru-RU" sz="1600" i="1">
                <a:latin typeface="Tahoma" pitchFamily="34" charset="0"/>
                <a:cs typeface="Tahoma" pitchFamily="34" charset="0"/>
              </a:rPr>
              <a:t>Высокий профессионализм производственного и управленческого персонала позволяет оперативно решать задачи, возникающие в ходе строительства скважин.</a:t>
            </a:r>
            <a:endParaRPr lang="ru-RU" sz="1600" b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57158" y="3071810"/>
          <a:ext cx="464347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357818" y="3071810"/>
            <a:ext cx="3429024" cy="2428892"/>
          </a:xfrm>
          <a:prstGeom prst="rect">
            <a:avLst/>
          </a:prstGeom>
          <a:solidFill>
            <a:schemeClr val="bg1">
              <a:alpha val="49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algn="ctr">
              <a:spcBef>
                <a:spcPct val="50000"/>
              </a:spcBef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Стаж работы производственного персонала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   до 5 лет – 198 человек</a:t>
            </a:r>
            <a:r>
              <a:rPr lang="en-US" sz="1300" dirty="0">
                <a:latin typeface="Tahoma" pitchFamily="34" charset="0"/>
                <a:cs typeface="Tahoma" pitchFamily="34" charset="0"/>
              </a:rPr>
              <a:t>;</a:t>
            </a:r>
            <a:endParaRPr lang="ru-RU" sz="13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   от 5 до 10 лет – 262 человека</a:t>
            </a:r>
            <a:r>
              <a:rPr lang="en-US" sz="1300" dirty="0">
                <a:latin typeface="Tahoma" pitchFamily="34" charset="0"/>
                <a:cs typeface="Tahoma" pitchFamily="34" charset="0"/>
              </a:rPr>
              <a:t>;</a:t>
            </a:r>
            <a:endParaRPr lang="ru-RU" sz="13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   от 10 до 15 лет –  224 человека</a:t>
            </a:r>
            <a:r>
              <a:rPr lang="en-US" sz="1300" dirty="0">
                <a:latin typeface="Tahoma" pitchFamily="34" charset="0"/>
                <a:cs typeface="Tahoma" pitchFamily="34" charset="0"/>
              </a:rPr>
              <a:t>;</a:t>
            </a:r>
            <a:endParaRPr lang="ru-RU" sz="13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   от 15 до 20 лет – 102 человека</a:t>
            </a:r>
            <a:r>
              <a:rPr lang="en-US" sz="1300" dirty="0">
                <a:latin typeface="Tahoma" pitchFamily="34" charset="0"/>
                <a:cs typeface="Tahoma" pitchFamily="34" charset="0"/>
              </a:rPr>
              <a:t>;</a:t>
            </a:r>
            <a:endParaRPr lang="ru-RU" sz="13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1300" dirty="0">
                <a:latin typeface="Tahoma" pitchFamily="34" charset="0"/>
                <a:cs typeface="Tahoma" pitchFamily="34" charset="0"/>
              </a:rPr>
              <a:t>   более 20 лет – 84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1571612"/>
            <a:ext cx="2143140" cy="1750533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286380" y="2214554"/>
            <a:ext cx="2054558" cy="171451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8143900" y="285728"/>
            <a:ext cx="634897" cy="50006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285720" y="357166"/>
            <a:ext cx="2092569" cy="3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1785918" y="714356"/>
            <a:ext cx="6000792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itchFamily="34" charset="0"/>
                <a:cs typeface="Tahoma" pitchFamily="34" charset="0"/>
              </a:rPr>
              <a:t>ПОЧЕМУ «ОНТУСТИК МУНАЙГАЗ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»? </a:t>
            </a:r>
            <a:r>
              <a:rPr lang="ru-RU" dirty="0">
                <a:latin typeface="Tahoma" pitchFamily="34" charset="0"/>
                <a:cs typeface="Tahoma" pitchFamily="34" charset="0"/>
              </a:rPr>
              <a:t>- ТЕХНИКА  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7188" y="1142984"/>
            <a:ext cx="8786812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marL="0" lvl="1" algn="just"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Парк «ОМГ» - 11 мобильных буровых установок грузоподъемностью от 80 до 320 тонн,  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marL="0" lvl="1" algn="just">
              <a:spcBef>
                <a:spcPct val="50000"/>
              </a:spcBef>
            </a:pPr>
            <a:endParaRPr lang="ru-RU" sz="12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952500" y="5572125"/>
            <a:ext cx="76438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300" i="1">
                <a:latin typeface="Tahoma" pitchFamily="34" charset="0"/>
                <a:cs typeface="Tahoma" pitchFamily="34" charset="0"/>
              </a:rPr>
              <a:t>Четырех ступенчатая система очистки бурового раствора для безамбарного бурения (производство фирм «</a:t>
            </a:r>
            <a:r>
              <a:rPr lang="en-US" sz="1300" i="1">
                <a:latin typeface="Tahoma" pitchFamily="34" charset="0"/>
                <a:cs typeface="Tahoma" pitchFamily="34" charset="0"/>
              </a:rPr>
              <a:t>SWACO</a:t>
            </a:r>
            <a:r>
              <a:rPr lang="ru-RU" sz="1300" i="1">
                <a:latin typeface="Tahoma" pitchFamily="34" charset="0"/>
                <a:cs typeface="Tahoma" pitchFamily="34" charset="0"/>
              </a:rPr>
              <a:t>» и</a:t>
            </a:r>
            <a:r>
              <a:rPr lang="en-US" sz="1300" i="1">
                <a:latin typeface="Tahoma" pitchFamily="34" charset="0"/>
                <a:cs typeface="Tahoma" pitchFamily="34" charset="0"/>
              </a:rPr>
              <a:t> </a:t>
            </a:r>
            <a:r>
              <a:rPr lang="ru-RU" sz="1300" i="1">
                <a:latin typeface="Tahoma" pitchFamily="34" charset="0"/>
                <a:cs typeface="Tahoma" pitchFamily="34" charset="0"/>
              </a:rPr>
              <a:t>«</a:t>
            </a:r>
            <a:r>
              <a:rPr lang="en-US" sz="1300" i="1">
                <a:latin typeface="Tahoma" pitchFamily="34" charset="0"/>
                <a:cs typeface="Tahoma" pitchFamily="34" charset="0"/>
              </a:rPr>
              <a:t>DERRI</a:t>
            </a:r>
            <a:r>
              <a:rPr lang="ru-RU" sz="1300" i="1">
                <a:latin typeface="Tahoma" pitchFamily="34" charset="0"/>
                <a:cs typeface="Tahoma" pitchFamily="34" charset="0"/>
              </a:rPr>
              <a:t>С</a:t>
            </a:r>
            <a:r>
              <a:rPr lang="en-US" sz="1300" i="1">
                <a:latin typeface="Tahoma" pitchFamily="34" charset="0"/>
                <a:cs typeface="Tahoma" pitchFamily="34" charset="0"/>
              </a:rPr>
              <a:t>K</a:t>
            </a:r>
            <a:r>
              <a:rPr lang="ru-RU" sz="1300" i="1">
                <a:latin typeface="Tahoma" pitchFamily="34" charset="0"/>
                <a:cs typeface="Tahoma" pitchFamily="34" charset="0"/>
              </a:rPr>
              <a:t>») позволяет проводить работы в регионах с  высокими требованиями к охране окружающей среды.</a:t>
            </a:r>
          </a:p>
        </p:txBody>
      </p:sp>
      <p:sp>
        <p:nvSpPr>
          <p:cNvPr id="14" name="Прямоугольник 12"/>
          <p:cNvSpPr>
            <a:spLocks noChangeArrowheads="1"/>
          </p:cNvSpPr>
          <p:nvPr/>
        </p:nvSpPr>
        <p:spPr bwMode="auto">
          <a:xfrm>
            <a:off x="3762375" y="4405313"/>
            <a:ext cx="502446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893763">
              <a:lnSpc>
                <a:spcPct val="120000"/>
              </a:lnSpc>
            </a:pPr>
            <a:r>
              <a:rPr lang="ru-RU" sz="1300" i="1" dirty="0">
                <a:latin typeface="Tahoma" pitchFamily="34" charset="0"/>
                <a:cs typeface="Tahoma" pitchFamily="34" charset="0"/>
              </a:rPr>
              <a:t>Верхние силовые приводы производства «</a:t>
            </a:r>
            <a:r>
              <a:rPr lang="en-US" sz="1300" i="1" dirty="0">
                <a:latin typeface="Tahoma" pitchFamily="34" charset="0"/>
                <a:cs typeface="Tahoma" pitchFamily="34" charset="0"/>
              </a:rPr>
              <a:t>National </a:t>
            </a:r>
            <a:r>
              <a:rPr lang="en-US" sz="1300" i="1" dirty="0" err="1">
                <a:latin typeface="Tahoma" pitchFamily="34" charset="0"/>
                <a:cs typeface="Tahoma" pitchFamily="34" charset="0"/>
              </a:rPr>
              <a:t>Oilwell</a:t>
            </a:r>
            <a:r>
              <a:rPr lang="en-US" sz="1300" i="1" dirty="0">
                <a:latin typeface="Tahoma" pitchFamily="34" charset="0"/>
                <a:cs typeface="Tahoma" pitchFamily="34" charset="0"/>
              </a:rPr>
              <a:t> Varco</a:t>
            </a:r>
            <a:r>
              <a:rPr lang="ru-RU" sz="1300" i="1" dirty="0">
                <a:latin typeface="Tahoma" pitchFamily="34" charset="0"/>
                <a:cs typeface="Tahoma" pitchFamily="34" charset="0"/>
              </a:rPr>
              <a:t>» (США), позволяют увеличить коммерческие скорости бурения и снизить аварийность.</a:t>
            </a:r>
          </a:p>
        </p:txBody>
      </p:sp>
      <p:sp>
        <p:nvSpPr>
          <p:cNvPr id="15" name="Прямоугольник 12"/>
          <p:cNvSpPr>
            <a:spLocks noChangeArrowheads="1"/>
          </p:cNvSpPr>
          <p:nvPr/>
        </p:nvSpPr>
        <p:spPr bwMode="auto">
          <a:xfrm>
            <a:off x="3810000" y="1785938"/>
            <a:ext cx="497684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893763">
              <a:lnSpc>
                <a:spcPct val="120000"/>
              </a:lnSpc>
            </a:pPr>
            <a:r>
              <a:rPr lang="ru-RU" sz="1300" i="1" dirty="0">
                <a:latin typeface="Tahoma" pitchFamily="34" charset="0"/>
                <a:cs typeface="Tahoma" pitchFamily="34" charset="0"/>
              </a:rPr>
              <a:t>Мобильное исполнение БУ позволяет оперативно производить монтаж/демонтаж БУ, экономя время на транспортировку с пробуренной скважины на новую.  </a:t>
            </a:r>
          </a:p>
        </p:txBody>
      </p:sp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3786182" y="3357562"/>
            <a:ext cx="497684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i="1" dirty="0">
                <a:latin typeface="Tahoma" pitchFamily="34" charset="0"/>
                <a:cs typeface="Tahoma" pitchFamily="34" charset="0"/>
              </a:rPr>
              <a:t>Собственный парк </a:t>
            </a:r>
            <a:r>
              <a:rPr lang="ru-RU" sz="1300" i="1" dirty="0" err="1">
                <a:latin typeface="Tahoma" pitchFamily="34" charset="0"/>
                <a:cs typeface="Tahoma" pitchFamily="34" charset="0"/>
              </a:rPr>
              <a:t>спецавтотранспорта</a:t>
            </a:r>
            <a:r>
              <a:rPr lang="ru-RU" sz="1300" i="1" dirty="0">
                <a:latin typeface="Tahoma" pitchFamily="34" charset="0"/>
                <a:cs typeface="Tahoma" pitchFamily="34" charset="0"/>
              </a:rPr>
              <a:t> в количестве 150  единиц позволяет проводить все вспомогательные работы собственными силами.</a:t>
            </a:r>
            <a:endParaRPr lang="ru-RU" sz="13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>
            <a:lum bright="-8000"/>
          </a:blip>
          <a:srcRect/>
          <a:stretch>
            <a:fillRect/>
          </a:stretch>
        </p:blipFill>
        <p:spPr bwMode="auto">
          <a:xfrm>
            <a:off x="142844" y="2071678"/>
            <a:ext cx="28575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18" name="Соединительная линия уступом 23"/>
          <p:cNvCxnSpPr>
            <a:cxnSpLocks noChangeShapeType="1"/>
          </p:cNvCxnSpPr>
          <p:nvPr/>
        </p:nvCxnSpPr>
        <p:spPr bwMode="auto">
          <a:xfrm rot="10800000">
            <a:off x="2071670" y="4286256"/>
            <a:ext cx="1666874" cy="739774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" name="Соединительная линия уступом 29"/>
          <p:cNvCxnSpPr>
            <a:cxnSpLocks noChangeShapeType="1"/>
          </p:cNvCxnSpPr>
          <p:nvPr/>
        </p:nvCxnSpPr>
        <p:spPr bwMode="auto">
          <a:xfrm rot="16200000" flipV="1">
            <a:off x="-476249" y="4572000"/>
            <a:ext cx="2214562" cy="642937"/>
          </a:xfrm>
          <a:prstGeom prst="bentConnector3">
            <a:avLst>
              <a:gd name="adj1" fmla="val -269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2" name="Блок-схема: узел 16"/>
          <p:cNvSpPr>
            <a:spLocks noChangeArrowheads="1"/>
          </p:cNvSpPr>
          <p:nvPr/>
        </p:nvSpPr>
        <p:spPr bwMode="auto">
          <a:xfrm>
            <a:off x="547688" y="3757613"/>
            <a:ext cx="71437" cy="432792"/>
          </a:xfrm>
          <a:prstGeom prst="flowChartConnector">
            <a:avLst/>
          </a:prstGeom>
          <a:solidFill>
            <a:srgbClr val="FF0000"/>
          </a:solidFill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Блок-схема: узел 18"/>
          <p:cNvSpPr>
            <a:spLocks noChangeArrowheads="1"/>
          </p:cNvSpPr>
          <p:nvPr/>
        </p:nvSpPr>
        <p:spPr bwMode="auto">
          <a:xfrm>
            <a:off x="2747963" y="3467100"/>
            <a:ext cx="71437" cy="432792"/>
          </a:xfrm>
          <a:prstGeom prst="flowChartConnector">
            <a:avLst/>
          </a:prstGeom>
          <a:solidFill>
            <a:srgbClr val="FF0000"/>
          </a:solidFill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Блок-схема: узел 19"/>
          <p:cNvSpPr>
            <a:spLocks noChangeArrowheads="1"/>
          </p:cNvSpPr>
          <p:nvPr/>
        </p:nvSpPr>
        <p:spPr bwMode="auto">
          <a:xfrm>
            <a:off x="2043113" y="4043363"/>
            <a:ext cx="71437" cy="432792"/>
          </a:xfrm>
          <a:prstGeom prst="flowChartConnector">
            <a:avLst/>
          </a:prstGeom>
          <a:solidFill>
            <a:srgbClr val="FF0000"/>
          </a:solidFill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Блок-схема: узел 20"/>
          <p:cNvSpPr>
            <a:spLocks noChangeArrowheads="1"/>
          </p:cNvSpPr>
          <p:nvPr/>
        </p:nvSpPr>
        <p:spPr bwMode="auto">
          <a:xfrm>
            <a:off x="1362075" y="2257425"/>
            <a:ext cx="71438" cy="432792"/>
          </a:xfrm>
          <a:prstGeom prst="flowChartConnector">
            <a:avLst/>
          </a:prstGeom>
          <a:solidFill>
            <a:srgbClr val="FF0000"/>
          </a:solidFill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6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328613" y="3786188"/>
            <a:ext cx="214312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57188" y="1357298"/>
            <a:ext cx="878681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36000" bIns="0"/>
          <a:lstStyle/>
          <a:p>
            <a:pPr marL="0" lvl="1" algn="just"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позволяет строить  скважины различного назначения глубиной до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5 000 м. </a:t>
            </a:r>
          </a:p>
          <a:p>
            <a:pPr marL="0" lvl="1" algn="just">
              <a:spcBef>
                <a:spcPct val="50000"/>
              </a:spcBef>
            </a:pPr>
            <a:endParaRPr lang="ru-RU" sz="1200" b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85918" y="2214554"/>
            <a:ext cx="2071702" cy="1714512"/>
          </a:xfrm>
          <a:prstGeom prst="pentagon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cxnSp>
        <p:nvCxnSpPr>
          <p:cNvPr id="19" name="Соединительная линия уступом 19"/>
          <p:cNvCxnSpPr>
            <a:cxnSpLocks noChangeShapeType="1"/>
          </p:cNvCxnSpPr>
          <p:nvPr/>
        </p:nvCxnSpPr>
        <p:spPr bwMode="auto">
          <a:xfrm rot="10800000">
            <a:off x="2714612" y="3714752"/>
            <a:ext cx="1000125" cy="93662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0" name="Соединительная линия уступом 15"/>
          <p:cNvCxnSpPr>
            <a:cxnSpLocks noChangeShapeType="1"/>
          </p:cNvCxnSpPr>
          <p:nvPr/>
        </p:nvCxnSpPr>
        <p:spPr bwMode="auto">
          <a:xfrm rot="10800000" flipV="1">
            <a:off x="1381125" y="2214563"/>
            <a:ext cx="2428875" cy="71437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x April v 0.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ax April v 0.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2576</Words>
  <Application>Microsoft Office PowerPoint</Application>
  <PresentationFormat>Экран (4:3)</PresentationFormat>
  <Paragraphs>284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EvdokimovaK</dc:creator>
  <cp:lastModifiedBy>EvdokimovaK</cp:lastModifiedBy>
  <cp:revision>47</cp:revision>
  <dcterms:created xsi:type="dcterms:W3CDTF">2012-06-22T09:20:38Z</dcterms:created>
  <dcterms:modified xsi:type="dcterms:W3CDTF">2012-07-04T07:59:15Z</dcterms:modified>
</cp:coreProperties>
</file>